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5"/>
  </p:notesMasterIdLst>
  <p:handoutMasterIdLst>
    <p:handoutMasterId r:id="rId56"/>
  </p:handoutMasterIdLst>
  <p:sldIdLst>
    <p:sldId id="256" r:id="rId2"/>
    <p:sldId id="257" r:id="rId3"/>
    <p:sldId id="258" r:id="rId4"/>
    <p:sldId id="260" r:id="rId5"/>
    <p:sldId id="687" r:id="rId6"/>
    <p:sldId id="688" r:id="rId7"/>
    <p:sldId id="262" r:id="rId8"/>
    <p:sldId id="263" r:id="rId9"/>
    <p:sldId id="264" r:id="rId10"/>
    <p:sldId id="689" r:id="rId11"/>
    <p:sldId id="690" r:id="rId12"/>
    <p:sldId id="692" r:id="rId13"/>
    <p:sldId id="693" r:id="rId14"/>
    <p:sldId id="691" r:id="rId15"/>
    <p:sldId id="694" r:id="rId16"/>
    <p:sldId id="695" r:id="rId17"/>
    <p:sldId id="696" r:id="rId18"/>
    <p:sldId id="697" r:id="rId19"/>
    <p:sldId id="698" r:id="rId20"/>
    <p:sldId id="715" r:id="rId21"/>
    <p:sldId id="699" r:id="rId22"/>
    <p:sldId id="259" r:id="rId23"/>
    <p:sldId id="261" r:id="rId24"/>
    <p:sldId id="700" r:id="rId25"/>
    <p:sldId id="701" r:id="rId26"/>
    <p:sldId id="272" r:id="rId27"/>
    <p:sldId id="273" r:id="rId28"/>
    <p:sldId id="269" r:id="rId29"/>
    <p:sldId id="316" r:id="rId30"/>
    <p:sldId id="318" r:id="rId31"/>
    <p:sldId id="713" r:id="rId32"/>
    <p:sldId id="702" r:id="rId33"/>
    <p:sldId id="294" r:id="rId34"/>
    <p:sldId id="267" r:id="rId35"/>
    <p:sldId id="710" r:id="rId36"/>
    <p:sldId id="270" r:id="rId37"/>
    <p:sldId id="437" r:id="rId38"/>
    <p:sldId id="438" r:id="rId39"/>
    <p:sldId id="711" r:id="rId40"/>
    <p:sldId id="712" r:id="rId41"/>
    <p:sldId id="448" r:id="rId42"/>
    <p:sldId id="450" r:id="rId43"/>
    <p:sldId id="451" r:id="rId44"/>
    <p:sldId id="714" r:id="rId45"/>
    <p:sldId id="716" r:id="rId46"/>
    <p:sldId id="703" r:id="rId47"/>
    <p:sldId id="704" r:id="rId48"/>
    <p:sldId id="705" r:id="rId49"/>
    <p:sldId id="706" r:id="rId50"/>
    <p:sldId id="708" r:id="rId51"/>
    <p:sldId id="707" r:id="rId52"/>
    <p:sldId id="709" r:id="rId53"/>
    <p:sldId id="717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0"/>
    <p:restoredTop sz="94715"/>
  </p:normalViewPr>
  <p:slideViewPr>
    <p:cSldViewPr snapToGrid="0" snapToObjects="1">
      <p:cViewPr varScale="1">
        <p:scale>
          <a:sx n="122" d="100"/>
          <a:sy n="122" d="100"/>
        </p:scale>
        <p:origin x="14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954D67-F55B-1E46-8D12-6DCFB0A8FAE0}" type="doc">
      <dgm:prSet loTypeId="urn:microsoft.com/office/officeart/2005/8/layout/hChevron3" loCatId="" qsTypeId="urn:microsoft.com/office/officeart/2005/8/quickstyle/simple2" qsCatId="simple" csTypeId="urn:microsoft.com/office/officeart/2005/8/colors/accent4_2" csCatId="accent4" phldr="1"/>
      <dgm:spPr/>
    </dgm:pt>
    <dgm:pt modelId="{7AD45036-D834-ED4D-A4ED-46F0141340BC}">
      <dgm:prSet phldrT="[Text]"/>
      <dgm:spPr/>
      <dgm:t>
        <a:bodyPr/>
        <a:lstStyle/>
        <a:p>
          <a:r>
            <a:rPr lang="en-US" dirty="0"/>
            <a:t>Structure input text</a:t>
          </a:r>
        </a:p>
      </dgm:t>
    </dgm:pt>
    <dgm:pt modelId="{4A64D856-2EE4-DD47-A24A-99BF4B746E03}" type="parTrans" cxnId="{9DF0A73E-5F8F-5A4D-854F-D8911C863338}">
      <dgm:prSet/>
      <dgm:spPr/>
      <dgm:t>
        <a:bodyPr/>
        <a:lstStyle/>
        <a:p>
          <a:endParaRPr lang="en-US"/>
        </a:p>
      </dgm:t>
    </dgm:pt>
    <dgm:pt modelId="{2E8B1EB2-DD6D-174A-A705-0E006A49957B}" type="sibTrans" cxnId="{9DF0A73E-5F8F-5A4D-854F-D8911C863338}">
      <dgm:prSet/>
      <dgm:spPr/>
      <dgm:t>
        <a:bodyPr/>
        <a:lstStyle/>
        <a:p>
          <a:endParaRPr lang="en-US"/>
        </a:p>
      </dgm:t>
    </dgm:pt>
    <dgm:pt modelId="{0D205526-E02F-104A-9E84-CAD87D4A945F}">
      <dgm:prSet phldrT="[Text]"/>
      <dgm:spPr/>
      <dgm:t>
        <a:bodyPr/>
        <a:lstStyle/>
        <a:p>
          <a:r>
            <a:rPr lang="en-US" dirty="0"/>
            <a:t>Derive patterns</a:t>
          </a:r>
        </a:p>
      </dgm:t>
    </dgm:pt>
    <dgm:pt modelId="{DD2DBE9B-9222-E14B-AC70-CD85575B935D}" type="parTrans" cxnId="{0F9BBF9D-9C7A-B94B-B593-8E35C17FF35E}">
      <dgm:prSet/>
      <dgm:spPr/>
      <dgm:t>
        <a:bodyPr/>
        <a:lstStyle/>
        <a:p>
          <a:endParaRPr lang="en-US"/>
        </a:p>
      </dgm:t>
    </dgm:pt>
    <dgm:pt modelId="{50B65997-FC4A-604B-B754-8202E409E676}" type="sibTrans" cxnId="{0F9BBF9D-9C7A-B94B-B593-8E35C17FF35E}">
      <dgm:prSet/>
      <dgm:spPr/>
      <dgm:t>
        <a:bodyPr/>
        <a:lstStyle/>
        <a:p>
          <a:endParaRPr lang="en-US"/>
        </a:p>
      </dgm:t>
    </dgm:pt>
    <dgm:pt modelId="{1DAD1B38-9686-C04F-8181-033CD990D2F8}">
      <dgm:prSet phldrT="[Text]"/>
      <dgm:spPr/>
      <dgm:t>
        <a:bodyPr/>
        <a:lstStyle/>
        <a:p>
          <a:r>
            <a:rPr lang="en-US" dirty="0"/>
            <a:t>Evaluate / Interpret output</a:t>
          </a:r>
        </a:p>
      </dgm:t>
    </dgm:pt>
    <dgm:pt modelId="{6EB91A5B-4E07-0449-8D42-3E627E20800D}" type="parTrans" cxnId="{26A4F907-97EC-5D4A-B326-422552095C44}">
      <dgm:prSet/>
      <dgm:spPr/>
      <dgm:t>
        <a:bodyPr/>
        <a:lstStyle/>
        <a:p>
          <a:endParaRPr lang="en-US"/>
        </a:p>
      </dgm:t>
    </dgm:pt>
    <dgm:pt modelId="{6F31CAC6-2A01-A74B-AC47-BA0DCBD74B71}" type="sibTrans" cxnId="{26A4F907-97EC-5D4A-B326-422552095C44}">
      <dgm:prSet/>
      <dgm:spPr/>
      <dgm:t>
        <a:bodyPr/>
        <a:lstStyle/>
        <a:p>
          <a:endParaRPr lang="en-US"/>
        </a:p>
      </dgm:t>
    </dgm:pt>
    <dgm:pt modelId="{AEFCC2C6-7AFF-CD49-9984-A8405A2B4A35}">
      <dgm:prSet phldrT="[Text]"/>
      <dgm:spPr/>
      <dgm:t>
        <a:bodyPr/>
        <a:lstStyle/>
        <a:p>
          <a:r>
            <a:rPr lang="en-US" dirty="0"/>
            <a:t>Retrieve Documents</a:t>
          </a:r>
        </a:p>
      </dgm:t>
    </dgm:pt>
    <dgm:pt modelId="{3E50DD2C-9994-974F-A480-652682647FE7}" type="parTrans" cxnId="{597C69DE-F6D0-3E48-890F-682042792B6A}">
      <dgm:prSet/>
      <dgm:spPr/>
      <dgm:t>
        <a:bodyPr/>
        <a:lstStyle/>
        <a:p>
          <a:endParaRPr lang="de-DE"/>
        </a:p>
      </dgm:t>
    </dgm:pt>
    <dgm:pt modelId="{CD47BFE9-39C5-4941-9050-222038537397}" type="sibTrans" cxnId="{597C69DE-F6D0-3E48-890F-682042792B6A}">
      <dgm:prSet/>
      <dgm:spPr/>
      <dgm:t>
        <a:bodyPr/>
        <a:lstStyle/>
        <a:p>
          <a:endParaRPr lang="de-DE"/>
        </a:p>
      </dgm:t>
    </dgm:pt>
    <dgm:pt modelId="{6A12217F-3A44-F14E-ABA3-EFB31E4CE390}" type="pres">
      <dgm:prSet presAssocID="{F2954D67-F55B-1E46-8D12-6DCFB0A8FAE0}" presName="Name0" presStyleCnt="0">
        <dgm:presLayoutVars>
          <dgm:dir/>
          <dgm:resizeHandles val="exact"/>
        </dgm:presLayoutVars>
      </dgm:prSet>
      <dgm:spPr/>
    </dgm:pt>
    <dgm:pt modelId="{78B030D3-F355-0743-9972-40B181D57BEF}" type="pres">
      <dgm:prSet presAssocID="{AEFCC2C6-7AFF-CD49-9984-A8405A2B4A35}" presName="parTxOnly" presStyleLbl="node1" presStyleIdx="0" presStyleCnt="4">
        <dgm:presLayoutVars>
          <dgm:bulletEnabled val="1"/>
        </dgm:presLayoutVars>
      </dgm:prSet>
      <dgm:spPr/>
    </dgm:pt>
    <dgm:pt modelId="{A4FA4680-60BA-7A49-990F-89F6D58669E8}" type="pres">
      <dgm:prSet presAssocID="{CD47BFE9-39C5-4941-9050-222038537397}" presName="parSpace" presStyleCnt="0"/>
      <dgm:spPr/>
    </dgm:pt>
    <dgm:pt modelId="{13D3AF56-5628-5243-AD44-F44FD7C27711}" type="pres">
      <dgm:prSet presAssocID="{7AD45036-D834-ED4D-A4ED-46F0141340BC}" presName="parTxOnly" presStyleLbl="node1" presStyleIdx="1" presStyleCnt="4">
        <dgm:presLayoutVars>
          <dgm:bulletEnabled val="1"/>
        </dgm:presLayoutVars>
      </dgm:prSet>
      <dgm:spPr/>
    </dgm:pt>
    <dgm:pt modelId="{839BE58C-1BC2-4346-9C5F-046E6FABA345}" type="pres">
      <dgm:prSet presAssocID="{2E8B1EB2-DD6D-174A-A705-0E006A49957B}" presName="parSpace" presStyleCnt="0"/>
      <dgm:spPr/>
    </dgm:pt>
    <dgm:pt modelId="{4A5C02E5-D579-6A42-B891-B7628CFF03D6}" type="pres">
      <dgm:prSet presAssocID="{0D205526-E02F-104A-9E84-CAD87D4A945F}" presName="parTxOnly" presStyleLbl="node1" presStyleIdx="2" presStyleCnt="4">
        <dgm:presLayoutVars>
          <dgm:bulletEnabled val="1"/>
        </dgm:presLayoutVars>
      </dgm:prSet>
      <dgm:spPr/>
    </dgm:pt>
    <dgm:pt modelId="{3158B45C-323C-3F47-92DD-870213D5BFC0}" type="pres">
      <dgm:prSet presAssocID="{50B65997-FC4A-604B-B754-8202E409E676}" presName="parSpace" presStyleCnt="0"/>
      <dgm:spPr/>
    </dgm:pt>
    <dgm:pt modelId="{AAF1E236-6C29-7E45-B16C-638486E7059F}" type="pres">
      <dgm:prSet presAssocID="{1DAD1B38-9686-C04F-8181-033CD990D2F8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26A4F907-97EC-5D4A-B326-422552095C44}" srcId="{F2954D67-F55B-1E46-8D12-6DCFB0A8FAE0}" destId="{1DAD1B38-9686-C04F-8181-033CD990D2F8}" srcOrd="3" destOrd="0" parTransId="{6EB91A5B-4E07-0449-8D42-3E627E20800D}" sibTransId="{6F31CAC6-2A01-A74B-AC47-BA0DCBD74B71}"/>
    <dgm:cxn modelId="{C3916A20-B5AE-9B44-A92D-DB2003EF9CAF}" type="presOf" srcId="{AEFCC2C6-7AFF-CD49-9984-A8405A2B4A35}" destId="{78B030D3-F355-0743-9972-40B181D57BEF}" srcOrd="0" destOrd="0" presId="urn:microsoft.com/office/officeart/2005/8/layout/hChevron3"/>
    <dgm:cxn modelId="{9DF0A73E-5F8F-5A4D-854F-D8911C863338}" srcId="{F2954D67-F55B-1E46-8D12-6DCFB0A8FAE0}" destId="{7AD45036-D834-ED4D-A4ED-46F0141340BC}" srcOrd="1" destOrd="0" parTransId="{4A64D856-2EE4-DD47-A24A-99BF4B746E03}" sibTransId="{2E8B1EB2-DD6D-174A-A705-0E006A49957B}"/>
    <dgm:cxn modelId="{823B064A-99CA-4240-AAF1-95A349FC637D}" type="presOf" srcId="{1DAD1B38-9686-C04F-8181-033CD990D2F8}" destId="{AAF1E236-6C29-7E45-B16C-638486E7059F}" srcOrd="0" destOrd="0" presId="urn:microsoft.com/office/officeart/2005/8/layout/hChevron3"/>
    <dgm:cxn modelId="{C110608D-46A1-4B4E-893C-CB2A22B80283}" type="presOf" srcId="{7AD45036-D834-ED4D-A4ED-46F0141340BC}" destId="{13D3AF56-5628-5243-AD44-F44FD7C27711}" srcOrd="0" destOrd="0" presId="urn:microsoft.com/office/officeart/2005/8/layout/hChevron3"/>
    <dgm:cxn modelId="{EE705E94-F573-6948-A7E6-C2A12E7BE8DB}" type="presOf" srcId="{F2954D67-F55B-1E46-8D12-6DCFB0A8FAE0}" destId="{6A12217F-3A44-F14E-ABA3-EFB31E4CE390}" srcOrd="0" destOrd="0" presId="urn:microsoft.com/office/officeart/2005/8/layout/hChevron3"/>
    <dgm:cxn modelId="{0F9BBF9D-9C7A-B94B-B593-8E35C17FF35E}" srcId="{F2954D67-F55B-1E46-8D12-6DCFB0A8FAE0}" destId="{0D205526-E02F-104A-9E84-CAD87D4A945F}" srcOrd="2" destOrd="0" parTransId="{DD2DBE9B-9222-E14B-AC70-CD85575B935D}" sibTransId="{50B65997-FC4A-604B-B754-8202E409E676}"/>
    <dgm:cxn modelId="{597C69DE-F6D0-3E48-890F-682042792B6A}" srcId="{F2954D67-F55B-1E46-8D12-6DCFB0A8FAE0}" destId="{AEFCC2C6-7AFF-CD49-9984-A8405A2B4A35}" srcOrd="0" destOrd="0" parTransId="{3E50DD2C-9994-974F-A480-652682647FE7}" sibTransId="{CD47BFE9-39C5-4941-9050-222038537397}"/>
    <dgm:cxn modelId="{215935E8-327F-974F-A528-F3924FA136E8}" type="presOf" srcId="{0D205526-E02F-104A-9E84-CAD87D4A945F}" destId="{4A5C02E5-D579-6A42-B891-B7628CFF03D6}" srcOrd="0" destOrd="0" presId="urn:microsoft.com/office/officeart/2005/8/layout/hChevron3"/>
    <dgm:cxn modelId="{A795847E-E20A-BA47-84CD-CD776B08396E}" type="presParOf" srcId="{6A12217F-3A44-F14E-ABA3-EFB31E4CE390}" destId="{78B030D3-F355-0743-9972-40B181D57BEF}" srcOrd="0" destOrd="0" presId="urn:microsoft.com/office/officeart/2005/8/layout/hChevron3"/>
    <dgm:cxn modelId="{72557923-03E1-DE41-8B20-3F4FA8A81DFF}" type="presParOf" srcId="{6A12217F-3A44-F14E-ABA3-EFB31E4CE390}" destId="{A4FA4680-60BA-7A49-990F-89F6D58669E8}" srcOrd="1" destOrd="0" presId="urn:microsoft.com/office/officeart/2005/8/layout/hChevron3"/>
    <dgm:cxn modelId="{C197A7D9-12A1-6A4D-8DF2-BC07F78F124E}" type="presParOf" srcId="{6A12217F-3A44-F14E-ABA3-EFB31E4CE390}" destId="{13D3AF56-5628-5243-AD44-F44FD7C27711}" srcOrd="2" destOrd="0" presId="urn:microsoft.com/office/officeart/2005/8/layout/hChevron3"/>
    <dgm:cxn modelId="{E50454F7-5A40-3749-A9A3-53E28BBA4D2D}" type="presParOf" srcId="{6A12217F-3A44-F14E-ABA3-EFB31E4CE390}" destId="{839BE58C-1BC2-4346-9C5F-046E6FABA345}" srcOrd="3" destOrd="0" presId="urn:microsoft.com/office/officeart/2005/8/layout/hChevron3"/>
    <dgm:cxn modelId="{D9B95F8D-E712-0342-A224-72184BD85D7A}" type="presParOf" srcId="{6A12217F-3A44-F14E-ABA3-EFB31E4CE390}" destId="{4A5C02E5-D579-6A42-B891-B7628CFF03D6}" srcOrd="4" destOrd="0" presId="urn:microsoft.com/office/officeart/2005/8/layout/hChevron3"/>
    <dgm:cxn modelId="{781CAEF6-9B79-D740-8B51-8D77EA345227}" type="presParOf" srcId="{6A12217F-3A44-F14E-ABA3-EFB31E4CE390}" destId="{3158B45C-323C-3F47-92DD-870213D5BFC0}" srcOrd="5" destOrd="0" presId="urn:microsoft.com/office/officeart/2005/8/layout/hChevron3"/>
    <dgm:cxn modelId="{8DA4B86B-2605-2548-85CC-AAEB8896E030}" type="presParOf" srcId="{6A12217F-3A44-F14E-ABA3-EFB31E4CE390}" destId="{AAF1E236-6C29-7E45-B16C-638486E7059F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8801DD-DFE8-424A-BE25-9A4780E5103F}" type="doc">
      <dgm:prSet loTypeId="urn:microsoft.com/office/officeart/2005/8/layout/hProcess9" loCatId="" qsTypeId="urn:microsoft.com/office/officeart/2005/8/quickstyle/simple2" qsCatId="simple" csTypeId="urn:microsoft.com/office/officeart/2005/8/colors/accent4_2" csCatId="accent4" phldr="1"/>
      <dgm:spPr/>
    </dgm:pt>
    <dgm:pt modelId="{5C355D0C-6CC2-CB49-946E-67F0131A1AED}">
      <dgm:prSet phldrT="[Text]"/>
      <dgm:spPr/>
      <dgm:t>
        <a:bodyPr/>
        <a:lstStyle/>
        <a:p>
          <a:r>
            <a:rPr lang="en-GB" dirty="0"/>
            <a:t>Extract raw text</a:t>
          </a:r>
        </a:p>
      </dgm:t>
    </dgm:pt>
    <dgm:pt modelId="{79481823-8C67-7A46-9C2D-198885CF8F69}" type="parTrans" cxnId="{8AA5EA2F-C546-DB4F-AAEE-040C9C831A0D}">
      <dgm:prSet/>
      <dgm:spPr/>
      <dgm:t>
        <a:bodyPr/>
        <a:lstStyle/>
        <a:p>
          <a:endParaRPr lang="en-GB"/>
        </a:p>
      </dgm:t>
    </dgm:pt>
    <dgm:pt modelId="{2DF55495-33DD-D740-9BFD-7703522167F2}" type="sibTrans" cxnId="{8AA5EA2F-C546-DB4F-AAEE-040C9C831A0D}">
      <dgm:prSet/>
      <dgm:spPr/>
      <dgm:t>
        <a:bodyPr/>
        <a:lstStyle/>
        <a:p>
          <a:endParaRPr lang="en-GB"/>
        </a:p>
      </dgm:t>
    </dgm:pt>
    <dgm:pt modelId="{4441C2C2-302D-3748-A3DF-BF09678ADA0D}">
      <dgm:prSet phldrT="[Text]"/>
      <dgm:spPr/>
      <dgm:t>
        <a:bodyPr/>
        <a:lstStyle/>
        <a:p>
          <a:r>
            <a:rPr lang="en-GB" dirty="0"/>
            <a:t>Data Mining / Modelling</a:t>
          </a:r>
        </a:p>
      </dgm:t>
    </dgm:pt>
    <dgm:pt modelId="{03585F96-908B-4141-AFDB-3DB42E932231}" type="parTrans" cxnId="{33C86F9F-DC74-5E46-8AE6-B594827EABEE}">
      <dgm:prSet/>
      <dgm:spPr/>
      <dgm:t>
        <a:bodyPr/>
        <a:lstStyle/>
        <a:p>
          <a:endParaRPr lang="en-GB"/>
        </a:p>
      </dgm:t>
    </dgm:pt>
    <dgm:pt modelId="{BCB3AA9B-E2A9-3941-8658-086B53884A5F}" type="sibTrans" cxnId="{33C86F9F-DC74-5E46-8AE6-B594827EABEE}">
      <dgm:prSet/>
      <dgm:spPr/>
      <dgm:t>
        <a:bodyPr/>
        <a:lstStyle/>
        <a:p>
          <a:endParaRPr lang="en-GB"/>
        </a:p>
      </dgm:t>
    </dgm:pt>
    <dgm:pt modelId="{43573EE4-A272-F54C-8BDB-8679400B950D}">
      <dgm:prSet phldrT="[Text]"/>
      <dgm:spPr/>
      <dgm:t>
        <a:bodyPr/>
        <a:lstStyle/>
        <a:p>
          <a:r>
            <a:rPr lang="en-GB" dirty="0"/>
            <a:t>Interpretation / Evaluation</a:t>
          </a:r>
        </a:p>
      </dgm:t>
    </dgm:pt>
    <dgm:pt modelId="{DEC848FE-B52B-F149-8EE5-DBD944669430}" type="parTrans" cxnId="{02552CFF-3114-6446-B716-FC596DEA89D6}">
      <dgm:prSet/>
      <dgm:spPr/>
      <dgm:t>
        <a:bodyPr/>
        <a:lstStyle/>
        <a:p>
          <a:endParaRPr lang="en-GB"/>
        </a:p>
      </dgm:t>
    </dgm:pt>
    <dgm:pt modelId="{CBBF7FEE-A9D9-BF4B-A5F6-BAB39C011A2A}" type="sibTrans" cxnId="{02552CFF-3114-6446-B716-FC596DEA89D6}">
      <dgm:prSet/>
      <dgm:spPr/>
      <dgm:t>
        <a:bodyPr/>
        <a:lstStyle/>
        <a:p>
          <a:endParaRPr lang="en-GB"/>
        </a:p>
      </dgm:t>
    </dgm:pt>
    <dgm:pt modelId="{5C71D3F7-F81F-1744-BF39-36B62D3117D5}">
      <dgm:prSet phldrT="[Text]"/>
      <dgm:spPr/>
      <dgm:t>
        <a:bodyPr/>
        <a:lstStyle/>
        <a:p>
          <a:r>
            <a:rPr lang="en-GB" dirty="0"/>
            <a:t>Feature extraction and cleaning</a:t>
          </a:r>
        </a:p>
      </dgm:t>
    </dgm:pt>
    <dgm:pt modelId="{10AC7B63-E002-B24F-B989-86276AB52C50}" type="parTrans" cxnId="{AD00BF28-5982-7745-B8EE-B63D8862DC50}">
      <dgm:prSet/>
      <dgm:spPr/>
      <dgm:t>
        <a:bodyPr/>
        <a:lstStyle/>
        <a:p>
          <a:endParaRPr lang="en-GB"/>
        </a:p>
      </dgm:t>
    </dgm:pt>
    <dgm:pt modelId="{4E342B2E-3035-6446-B025-2921C29920B6}" type="sibTrans" cxnId="{AD00BF28-5982-7745-B8EE-B63D8862DC50}">
      <dgm:prSet/>
      <dgm:spPr/>
      <dgm:t>
        <a:bodyPr/>
        <a:lstStyle/>
        <a:p>
          <a:endParaRPr lang="en-GB"/>
        </a:p>
      </dgm:t>
    </dgm:pt>
    <dgm:pt modelId="{C5325956-847C-894F-A873-CB9E3A67FA70}">
      <dgm:prSet phldrT="[Text]"/>
      <dgm:spPr/>
      <dgm:t>
        <a:bodyPr/>
        <a:lstStyle/>
        <a:p>
          <a:r>
            <a:rPr lang="en-GB" dirty="0"/>
            <a:t>Text Analysis/Analyses</a:t>
          </a:r>
        </a:p>
      </dgm:t>
    </dgm:pt>
    <dgm:pt modelId="{D3CB468D-3067-374B-B383-87C07CFDCCA8}" type="parTrans" cxnId="{BF443A7D-52C4-424A-942A-276E1170F519}">
      <dgm:prSet/>
      <dgm:spPr/>
      <dgm:t>
        <a:bodyPr/>
        <a:lstStyle/>
        <a:p>
          <a:endParaRPr lang="en-GB"/>
        </a:p>
      </dgm:t>
    </dgm:pt>
    <dgm:pt modelId="{640CD852-4F44-3F4F-BC65-176A911E131C}" type="sibTrans" cxnId="{BF443A7D-52C4-424A-942A-276E1170F519}">
      <dgm:prSet/>
      <dgm:spPr/>
      <dgm:t>
        <a:bodyPr/>
        <a:lstStyle/>
        <a:p>
          <a:endParaRPr lang="en-GB"/>
        </a:p>
      </dgm:t>
    </dgm:pt>
    <dgm:pt modelId="{4473076B-BC5B-1047-A54E-F9859A74C2A0}" type="pres">
      <dgm:prSet presAssocID="{068801DD-DFE8-424A-BE25-9A4780E5103F}" presName="CompostProcess" presStyleCnt="0">
        <dgm:presLayoutVars>
          <dgm:dir/>
          <dgm:resizeHandles val="exact"/>
        </dgm:presLayoutVars>
      </dgm:prSet>
      <dgm:spPr/>
    </dgm:pt>
    <dgm:pt modelId="{8456A83A-6D00-3B4D-ABDC-EF251C414E31}" type="pres">
      <dgm:prSet presAssocID="{068801DD-DFE8-424A-BE25-9A4780E5103F}" presName="arrow" presStyleLbl="bgShp" presStyleIdx="0" presStyleCnt="1"/>
      <dgm:spPr/>
    </dgm:pt>
    <dgm:pt modelId="{591B0080-AB8C-CB40-9135-11834F1A8768}" type="pres">
      <dgm:prSet presAssocID="{068801DD-DFE8-424A-BE25-9A4780E5103F}" presName="linearProcess" presStyleCnt="0"/>
      <dgm:spPr/>
    </dgm:pt>
    <dgm:pt modelId="{52ECD381-2735-954A-AB9D-CF9EE26C4C68}" type="pres">
      <dgm:prSet presAssocID="{5C355D0C-6CC2-CB49-946E-67F0131A1AED}" presName="textNode" presStyleLbl="node1" presStyleIdx="0" presStyleCnt="5">
        <dgm:presLayoutVars>
          <dgm:bulletEnabled val="1"/>
        </dgm:presLayoutVars>
      </dgm:prSet>
      <dgm:spPr/>
    </dgm:pt>
    <dgm:pt modelId="{90FC313C-F843-354D-8317-D5A2E4FEE4BC}" type="pres">
      <dgm:prSet presAssocID="{2DF55495-33DD-D740-9BFD-7703522167F2}" presName="sibTrans" presStyleCnt="0"/>
      <dgm:spPr/>
    </dgm:pt>
    <dgm:pt modelId="{012AC858-6359-CE4F-A98C-124C847CB124}" type="pres">
      <dgm:prSet presAssocID="{5C71D3F7-F81F-1744-BF39-36B62D3117D5}" presName="textNode" presStyleLbl="node1" presStyleIdx="1" presStyleCnt="5">
        <dgm:presLayoutVars>
          <dgm:bulletEnabled val="1"/>
        </dgm:presLayoutVars>
      </dgm:prSet>
      <dgm:spPr/>
    </dgm:pt>
    <dgm:pt modelId="{CDC5C6CE-E134-9443-A4C7-B22F5B79F8A6}" type="pres">
      <dgm:prSet presAssocID="{4E342B2E-3035-6446-B025-2921C29920B6}" presName="sibTrans" presStyleCnt="0"/>
      <dgm:spPr/>
    </dgm:pt>
    <dgm:pt modelId="{1ABC764E-D0E2-8C44-823E-FBBFA04E7286}" type="pres">
      <dgm:prSet presAssocID="{C5325956-847C-894F-A873-CB9E3A67FA70}" presName="textNode" presStyleLbl="node1" presStyleIdx="2" presStyleCnt="5">
        <dgm:presLayoutVars>
          <dgm:bulletEnabled val="1"/>
        </dgm:presLayoutVars>
      </dgm:prSet>
      <dgm:spPr/>
    </dgm:pt>
    <dgm:pt modelId="{78743232-188E-F443-A492-B39E6683CAC1}" type="pres">
      <dgm:prSet presAssocID="{640CD852-4F44-3F4F-BC65-176A911E131C}" presName="sibTrans" presStyleCnt="0"/>
      <dgm:spPr/>
    </dgm:pt>
    <dgm:pt modelId="{788627E5-22E4-1F4F-8571-D7E28A4AA4CC}" type="pres">
      <dgm:prSet presAssocID="{4441C2C2-302D-3748-A3DF-BF09678ADA0D}" presName="textNode" presStyleLbl="node1" presStyleIdx="3" presStyleCnt="5">
        <dgm:presLayoutVars>
          <dgm:bulletEnabled val="1"/>
        </dgm:presLayoutVars>
      </dgm:prSet>
      <dgm:spPr/>
    </dgm:pt>
    <dgm:pt modelId="{0ABB91EB-DC0A-8B49-ABB8-DE1BC23D0052}" type="pres">
      <dgm:prSet presAssocID="{BCB3AA9B-E2A9-3941-8658-086B53884A5F}" presName="sibTrans" presStyleCnt="0"/>
      <dgm:spPr/>
    </dgm:pt>
    <dgm:pt modelId="{0AD1B35F-1891-E946-891E-F4B5EBDC4BF5}" type="pres">
      <dgm:prSet presAssocID="{43573EE4-A272-F54C-8BDB-8679400B950D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5FF34A07-A101-F141-9C58-4CB0A14585E2}" type="presOf" srcId="{5C71D3F7-F81F-1744-BF39-36B62D3117D5}" destId="{012AC858-6359-CE4F-A98C-124C847CB124}" srcOrd="0" destOrd="0" presId="urn:microsoft.com/office/officeart/2005/8/layout/hProcess9"/>
    <dgm:cxn modelId="{C8528E13-236F-3B4A-9178-79617466A1EA}" type="presOf" srcId="{43573EE4-A272-F54C-8BDB-8679400B950D}" destId="{0AD1B35F-1891-E946-891E-F4B5EBDC4BF5}" srcOrd="0" destOrd="0" presId="urn:microsoft.com/office/officeart/2005/8/layout/hProcess9"/>
    <dgm:cxn modelId="{AD00BF28-5982-7745-B8EE-B63D8862DC50}" srcId="{068801DD-DFE8-424A-BE25-9A4780E5103F}" destId="{5C71D3F7-F81F-1744-BF39-36B62D3117D5}" srcOrd="1" destOrd="0" parTransId="{10AC7B63-E002-B24F-B989-86276AB52C50}" sibTransId="{4E342B2E-3035-6446-B025-2921C29920B6}"/>
    <dgm:cxn modelId="{8AA5EA2F-C546-DB4F-AAEE-040C9C831A0D}" srcId="{068801DD-DFE8-424A-BE25-9A4780E5103F}" destId="{5C355D0C-6CC2-CB49-946E-67F0131A1AED}" srcOrd="0" destOrd="0" parTransId="{79481823-8C67-7A46-9C2D-198885CF8F69}" sibTransId="{2DF55495-33DD-D740-9BFD-7703522167F2}"/>
    <dgm:cxn modelId="{FF8FD54C-46F8-D042-AABD-60C6B7FC175D}" type="presOf" srcId="{5C355D0C-6CC2-CB49-946E-67F0131A1AED}" destId="{52ECD381-2735-954A-AB9D-CF9EE26C4C68}" srcOrd="0" destOrd="0" presId="urn:microsoft.com/office/officeart/2005/8/layout/hProcess9"/>
    <dgm:cxn modelId="{275D754F-A735-9B4F-9711-BC33C08BDCD0}" type="presOf" srcId="{068801DD-DFE8-424A-BE25-9A4780E5103F}" destId="{4473076B-BC5B-1047-A54E-F9859A74C2A0}" srcOrd="0" destOrd="0" presId="urn:microsoft.com/office/officeart/2005/8/layout/hProcess9"/>
    <dgm:cxn modelId="{387FB45C-7C1E-F543-909B-2C616C3D254B}" type="presOf" srcId="{4441C2C2-302D-3748-A3DF-BF09678ADA0D}" destId="{788627E5-22E4-1F4F-8571-D7E28A4AA4CC}" srcOrd="0" destOrd="0" presId="urn:microsoft.com/office/officeart/2005/8/layout/hProcess9"/>
    <dgm:cxn modelId="{BF443A7D-52C4-424A-942A-276E1170F519}" srcId="{068801DD-DFE8-424A-BE25-9A4780E5103F}" destId="{C5325956-847C-894F-A873-CB9E3A67FA70}" srcOrd="2" destOrd="0" parTransId="{D3CB468D-3067-374B-B383-87C07CFDCCA8}" sibTransId="{640CD852-4F44-3F4F-BC65-176A911E131C}"/>
    <dgm:cxn modelId="{33C86F9F-DC74-5E46-8AE6-B594827EABEE}" srcId="{068801DD-DFE8-424A-BE25-9A4780E5103F}" destId="{4441C2C2-302D-3748-A3DF-BF09678ADA0D}" srcOrd="3" destOrd="0" parTransId="{03585F96-908B-4141-AFDB-3DB42E932231}" sibTransId="{BCB3AA9B-E2A9-3941-8658-086B53884A5F}"/>
    <dgm:cxn modelId="{DE7762B9-4DE8-F240-B8F7-DF7E3D4A8467}" type="presOf" srcId="{C5325956-847C-894F-A873-CB9E3A67FA70}" destId="{1ABC764E-D0E2-8C44-823E-FBBFA04E7286}" srcOrd="0" destOrd="0" presId="urn:microsoft.com/office/officeart/2005/8/layout/hProcess9"/>
    <dgm:cxn modelId="{02552CFF-3114-6446-B716-FC596DEA89D6}" srcId="{068801DD-DFE8-424A-BE25-9A4780E5103F}" destId="{43573EE4-A272-F54C-8BDB-8679400B950D}" srcOrd="4" destOrd="0" parTransId="{DEC848FE-B52B-F149-8EE5-DBD944669430}" sibTransId="{CBBF7FEE-A9D9-BF4B-A5F6-BAB39C011A2A}"/>
    <dgm:cxn modelId="{2BB88838-AB8E-884A-831C-76C6BABE690D}" type="presParOf" srcId="{4473076B-BC5B-1047-A54E-F9859A74C2A0}" destId="{8456A83A-6D00-3B4D-ABDC-EF251C414E31}" srcOrd="0" destOrd="0" presId="urn:microsoft.com/office/officeart/2005/8/layout/hProcess9"/>
    <dgm:cxn modelId="{C6DB0420-2BF1-1341-876F-5864738D9B22}" type="presParOf" srcId="{4473076B-BC5B-1047-A54E-F9859A74C2A0}" destId="{591B0080-AB8C-CB40-9135-11834F1A8768}" srcOrd="1" destOrd="0" presId="urn:microsoft.com/office/officeart/2005/8/layout/hProcess9"/>
    <dgm:cxn modelId="{458C81ED-E49E-8F4E-BACF-1943108289E5}" type="presParOf" srcId="{591B0080-AB8C-CB40-9135-11834F1A8768}" destId="{52ECD381-2735-954A-AB9D-CF9EE26C4C68}" srcOrd="0" destOrd="0" presId="urn:microsoft.com/office/officeart/2005/8/layout/hProcess9"/>
    <dgm:cxn modelId="{46B20ED0-B147-AF41-B1AE-012CD8A2EBBD}" type="presParOf" srcId="{591B0080-AB8C-CB40-9135-11834F1A8768}" destId="{90FC313C-F843-354D-8317-D5A2E4FEE4BC}" srcOrd="1" destOrd="0" presId="urn:microsoft.com/office/officeart/2005/8/layout/hProcess9"/>
    <dgm:cxn modelId="{5869A387-667B-2D43-B307-F4623623AA0B}" type="presParOf" srcId="{591B0080-AB8C-CB40-9135-11834F1A8768}" destId="{012AC858-6359-CE4F-A98C-124C847CB124}" srcOrd="2" destOrd="0" presId="urn:microsoft.com/office/officeart/2005/8/layout/hProcess9"/>
    <dgm:cxn modelId="{D8933877-34F2-5D41-83C9-035830A4716F}" type="presParOf" srcId="{591B0080-AB8C-CB40-9135-11834F1A8768}" destId="{CDC5C6CE-E134-9443-A4C7-B22F5B79F8A6}" srcOrd="3" destOrd="0" presId="urn:microsoft.com/office/officeart/2005/8/layout/hProcess9"/>
    <dgm:cxn modelId="{19E6C0EF-E2BC-2D48-BE21-1F87D0D83D77}" type="presParOf" srcId="{591B0080-AB8C-CB40-9135-11834F1A8768}" destId="{1ABC764E-D0E2-8C44-823E-FBBFA04E7286}" srcOrd="4" destOrd="0" presId="urn:microsoft.com/office/officeart/2005/8/layout/hProcess9"/>
    <dgm:cxn modelId="{450B032B-E7E9-DC48-A220-A893F88036BA}" type="presParOf" srcId="{591B0080-AB8C-CB40-9135-11834F1A8768}" destId="{78743232-188E-F443-A492-B39E6683CAC1}" srcOrd="5" destOrd="0" presId="urn:microsoft.com/office/officeart/2005/8/layout/hProcess9"/>
    <dgm:cxn modelId="{D9A69BDE-B160-AD41-B4C6-E2B1D80F32AD}" type="presParOf" srcId="{591B0080-AB8C-CB40-9135-11834F1A8768}" destId="{788627E5-22E4-1F4F-8571-D7E28A4AA4CC}" srcOrd="6" destOrd="0" presId="urn:microsoft.com/office/officeart/2005/8/layout/hProcess9"/>
    <dgm:cxn modelId="{CD590992-C7CE-3445-BCC1-A5C26B82071E}" type="presParOf" srcId="{591B0080-AB8C-CB40-9135-11834F1A8768}" destId="{0ABB91EB-DC0A-8B49-ABB8-DE1BC23D0052}" srcOrd="7" destOrd="0" presId="urn:microsoft.com/office/officeart/2005/8/layout/hProcess9"/>
    <dgm:cxn modelId="{71D120FE-8C62-5F40-8DA3-24FE4E06E2F0}" type="presParOf" srcId="{591B0080-AB8C-CB40-9135-11834F1A8768}" destId="{0AD1B35F-1891-E946-891E-F4B5EBDC4BF5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8801DD-DFE8-424A-BE25-9A4780E5103F}" type="doc">
      <dgm:prSet loTypeId="urn:microsoft.com/office/officeart/2005/8/layout/hProcess9" loCatId="" qsTypeId="urn:microsoft.com/office/officeart/2005/8/quickstyle/simple2" qsCatId="simple" csTypeId="urn:microsoft.com/office/officeart/2005/8/colors/accent4_2" csCatId="accent4" phldr="1"/>
      <dgm:spPr/>
    </dgm:pt>
    <dgm:pt modelId="{5C355D0C-6CC2-CB49-946E-67F0131A1AED}">
      <dgm:prSet phldrT="[Text]"/>
      <dgm:spPr/>
      <dgm:t>
        <a:bodyPr/>
        <a:lstStyle/>
        <a:p>
          <a:r>
            <a:rPr lang="en-GB" dirty="0"/>
            <a:t>Extract raw text</a:t>
          </a:r>
        </a:p>
      </dgm:t>
    </dgm:pt>
    <dgm:pt modelId="{79481823-8C67-7A46-9C2D-198885CF8F69}" type="parTrans" cxnId="{8AA5EA2F-C546-DB4F-AAEE-040C9C831A0D}">
      <dgm:prSet/>
      <dgm:spPr/>
      <dgm:t>
        <a:bodyPr/>
        <a:lstStyle/>
        <a:p>
          <a:endParaRPr lang="en-GB"/>
        </a:p>
      </dgm:t>
    </dgm:pt>
    <dgm:pt modelId="{2DF55495-33DD-D740-9BFD-7703522167F2}" type="sibTrans" cxnId="{8AA5EA2F-C546-DB4F-AAEE-040C9C831A0D}">
      <dgm:prSet/>
      <dgm:spPr/>
      <dgm:t>
        <a:bodyPr/>
        <a:lstStyle/>
        <a:p>
          <a:endParaRPr lang="en-GB"/>
        </a:p>
      </dgm:t>
    </dgm:pt>
    <dgm:pt modelId="{70038453-17F5-0540-92EB-44C320F1B1BA}">
      <dgm:prSet phldrT="[Text]"/>
      <dgm:spPr/>
      <dgm:t>
        <a:bodyPr/>
        <a:lstStyle/>
        <a:p>
          <a:r>
            <a:rPr lang="en-GB" dirty="0"/>
            <a:t>Clean and </a:t>
          </a:r>
          <a:r>
            <a:rPr lang="en-GB" dirty="0" err="1"/>
            <a:t>preprocess</a:t>
          </a:r>
          <a:endParaRPr lang="en-GB" dirty="0"/>
        </a:p>
      </dgm:t>
    </dgm:pt>
    <dgm:pt modelId="{8A61879A-0C42-B54D-B079-9745CEBE918C}" type="parTrans" cxnId="{A70637DC-FD46-D847-A105-77D26BF5A114}">
      <dgm:prSet/>
      <dgm:spPr/>
      <dgm:t>
        <a:bodyPr/>
        <a:lstStyle/>
        <a:p>
          <a:endParaRPr lang="en-US"/>
        </a:p>
      </dgm:t>
    </dgm:pt>
    <dgm:pt modelId="{FEC16901-E121-BB4B-99DF-F3A4DC857187}" type="sibTrans" cxnId="{A70637DC-FD46-D847-A105-77D26BF5A114}">
      <dgm:prSet/>
      <dgm:spPr/>
      <dgm:t>
        <a:bodyPr/>
        <a:lstStyle/>
        <a:p>
          <a:endParaRPr lang="en-US"/>
        </a:p>
      </dgm:t>
    </dgm:pt>
    <dgm:pt modelId="{EA8F307B-8E8F-D447-A55A-C6C30D79BEF9}">
      <dgm:prSet phldrT="[Text]"/>
      <dgm:spPr/>
      <dgm:t>
        <a:bodyPr/>
        <a:lstStyle/>
        <a:p>
          <a:r>
            <a:rPr lang="en-GB" dirty="0"/>
            <a:t>Vectorise to a DTM</a:t>
          </a:r>
        </a:p>
      </dgm:t>
    </dgm:pt>
    <dgm:pt modelId="{EF6DD419-A562-5D4C-8D57-3F696C526386}" type="parTrans" cxnId="{AFCC256D-A48C-144A-9E4E-49D19A6660BE}">
      <dgm:prSet/>
      <dgm:spPr/>
      <dgm:t>
        <a:bodyPr/>
        <a:lstStyle/>
        <a:p>
          <a:endParaRPr lang="en-US"/>
        </a:p>
      </dgm:t>
    </dgm:pt>
    <dgm:pt modelId="{A98975AE-8BAF-1A4E-861A-9B62A2E56452}" type="sibTrans" cxnId="{AFCC256D-A48C-144A-9E4E-49D19A6660BE}">
      <dgm:prSet/>
      <dgm:spPr/>
      <dgm:t>
        <a:bodyPr/>
        <a:lstStyle/>
        <a:p>
          <a:endParaRPr lang="en-US"/>
        </a:p>
      </dgm:t>
    </dgm:pt>
    <dgm:pt modelId="{6FD1566A-64B4-AF40-A1BE-2D38ADE895CC}">
      <dgm:prSet phldrT="[Text]"/>
      <dgm:spPr/>
      <dgm:t>
        <a:bodyPr/>
        <a:lstStyle/>
        <a:p>
          <a:r>
            <a:rPr lang="en-GB" dirty="0"/>
            <a:t>Take training and testing samples</a:t>
          </a:r>
        </a:p>
      </dgm:t>
    </dgm:pt>
    <dgm:pt modelId="{0B0BCE57-44FE-9E41-81AE-6338918FDCA1}" type="parTrans" cxnId="{C7B0C86C-AE7F-E347-B12D-FC56DB43B58E}">
      <dgm:prSet/>
      <dgm:spPr/>
      <dgm:t>
        <a:bodyPr/>
        <a:lstStyle/>
        <a:p>
          <a:endParaRPr lang="en-US"/>
        </a:p>
      </dgm:t>
    </dgm:pt>
    <dgm:pt modelId="{CDD40E8C-8D33-E542-A7ED-4FB57D12DC9D}" type="sibTrans" cxnId="{C7B0C86C-AE7F-E347-B12D-FC56DB43B58E}">
      <dgm:prSet/>
      <dgm:spPr/>
      <dgm:t>
        <a:bodyPr/>
        <a:lstStyle/>
        <a:p>
          <a:endParaRPr lang="en-US"/>
        </a:p>
      </dgm:t>
    </dgm:pt>
    <dgm:pt modelId="{E12519A6-9F34-1B42-9E75-CEC3D09E3E38}">
      <dgm:prSet phldrT="[Text]"/>
      <dgm:spPr/>
      <dgm:t>
        <a:bodyPr/>
        <a:lstStyle/>
        <a:p>
          <a:r>
            <a:rPr lang="en-GB" dirty="0"/>
            <a:t>Build Model (logit in this case)</a:t>
          </a:r>
        </a:p>
      </dgm:t>
    </dgm:pt>
    <dgm:pt modelId="{35F17362-F6A1-C047-AC59-412D3555FB01}" type="parTrans" cxnId="{A666D817-5C02-9A45-85DE-95691F84F047}">
      <dgm:prSet/>
      <dgm:spPr/>
      <dgm:t>
        <a:bodyPr/>
        <a:lstStyle/>
        <a:p>
          <a:endParaRPr lang="en-US"/>
        </a:p>
      </dgm:t>
    </dgm:pt>
    <dgm:pt modelId="{B7E73CE8-D2B5-E343-89DE-4D948F522302}" type="sibTrans" cxnId="{A666D817-5C02-9A45-85DE-95691F84F047}">
      <dgm:prSet/>
      <dgm:spPr/>
      <dgm:t>
        <a:bodyPr/>
        <a:lstStyle/>
        <a:p>
          <a:endParaRPr lang="en-US"/>
        </a:p>
      </dgm:t>
    </dgm:pt>
    <dgm:pt modelId="{F466DDE5-10CC-9F45-BBAD-46687A67FEFB}">
      <dgm:prSet phldrT="[Text]"/>
      <dgm:spPr/>
      <dgm:t>
        <a:bodyPr/>
        <a:lstStyle/>
        <a:p>
          <a:r>
            <a:rPr lang="en-GB" dirty="0"/>
            <a:t>Evaluate </a:t>
          </a:r>
        </a:p>
      </dgm:t>
    </dgm:pt>
    <dgm:pt modelId="{E45B7A1F-F65B-AE4B-9F2D-53FF841C5BF6}" type="parTrans" cxnId="{BD851B5A-CF9F-0D41-97EC-A55BAE228C75}">
      <dgm:prSet/>
      <dgm:spPr/>
      <dgm:t>
        <a:bodyPr/>
        <a:lstStyle/>
        <a:p>
          <a:endParaRPr lang="en-US"/>
        </a:p>
      </dgm:t>
    </dgm:pt>
    <dgm:pt modelId="{731A3A30-6646-5649-B532-635BDCCE70FB}" type="sibTrans" cxnId="{BD851B5A-CF9F-0D41-97EC-A55BAE228C75}">
      <dgm:prSet/>
      <dgm:spPr/>
      <dgm:t>
        <a:bodyPr/>
        <a:lstStyle/>
        <a:p>
          <a:endParaRPr lang="en-US"/>
        </a:p>
      </dgm:t>
    </dgm:pt>
    <dgm:pt modelId="{4473076B-BC5B-1047-A54E-F9859A74C2A0}" type="pres">
      <dgm:prSet presAssocID="{068801DD-DFE8-424A-BE25-9A4780E5103F}" presName="CompostProcess" presStyleCnt="0">
        <dgm:presLayoutVars>
          <dgm:dir/>
          <dgm:resizeHandles val="exact"/>
        </dgm:presLayoutVars>
      </dgm:prSet>
      <dgm:spPr/>
    </dgm:pt>
    <dgm:pt modelId="{8456A83A-6D00-3B4D-ABDC-EF251C414E31}" type="pres">
      <dgm:prSet presAssocID="{068801DD-DFE8-424A-BE25-9A4780E5103F}" presName="arrow" presStyleLbl="bgShp" presStyleIdx="0" presStyleCnt="1"/>
      <dgm:spPr/>
    </dgm:pt>
    <dgm:pt modelId="{591B0080-AB8C-CB40-9135-11834F1A8768}" type="pres">
      <dgm:prSet presAssocID="{068801DD-DFE8-424A-BE25-9A4780E5103F}" presName="linearProcess" presStyleCnt="0"/>
      <dgm:spPr/>
    </dgm:pt>
    <dgm:pt modelId="{52ECD381-2735-954A-AB9D-CF9EE26C4C68}" type="pres">
      <dgm:prSet presAssocID="{5C355D0C-6CC2-CB49-946E-67F0131A1AED}" presName="textNode" presStyleLbl="node1" presStyleIdx="0" presStyleCnt="6">
        <dgm:presLayoutVars>
          <dgm:bulletEnabled val="1"/>
        </dgm:presLayoutVars>
      </dgm:prSet>
      <dgm:spPr/>
    </dgm:pt>
    <dgm:pt modelId="{694AB7A9-3423-234D-BC13-CEE84BAADE6D}" type="pres">
      <dgm:prSet presAssocID="{2DF55495-33DD-D740-9BFD-7703522167F2}" presName="sibTrans" presStyleCnt="0"/>
      <dgm:spPr/>
    </dgm:pt>
    <dgm:pt modelId="{6D9FC07F-D98A-4B41-8137-5B4B5AB7B7DB}" type="pres">
      <dgm:prSet presAssocID="{70038453-17F5-0540-92EB-44C320F1B1BA}" presName="textNode" presStyleLbl="node1" presStyleIdx="1" presStyleCnt="6">
        <dgm:presLayoutVars>
          <dgm:bulletEnabled val="1"/>
        </dgm:presLayoutVars>
      </dgm:prSet>
      <dgm:spPr/>
    </dgm:pt>
    <dgm:pt modelId="{553B34B1-480F-E043-A787-4F4C413D8C48}" type="pres">
      <dgm:prSet presAssocID="{FEC16901-E121-BB4B-99DF-F3A4DC857187}" presName="sibTrans" presStyleCnt="0"/>
      <dgm:spPr/>
    </dgm:pt>
    <dgm:pt modelId="{EB23A182-EAEF-9748-AD51-C59E4DCDDF8E}" type="pres">
      <dgm:prSet presAssocID="{EA8F307B-8E8F-D447-A55A-C6C30D79BEF9}" presName="textNode" presStyleLbl="node1" presStyleIdx="2" presStyleCnt="6">
        <dgm:presLayoutVars>
          <dgm:bulletEnabled val="1"/>
        </dgm:presLayoutVars>
      </dgm:prSet>
      <dgm:spPr/>
    </dgm:pt>
    <dgm:pt modelId="{17D810CD-276B-1C4A-B7B2-8119F87305FF}" type="pres">
      <dgm:prSet presAssocID="{A98975AE-8BAF-1A4E-861A-9B62A2E56452}" presName="sibTrans" presStyleCnt="0"/>
      <dgm:spPr/>
    </dgm:pt>
    <dgm:pt modelId="{23D43222-B4CA-7A4F-A5CB-CC5A8C132253}" type="pres">
      <dgm:prSet presAssocID="{6FD1566A-64B4-AF40-A1BE-2D38ADE895CC}" presName="textNode" presStyleLbl="node1" presStyleIdx="3" presStyleCnt="6">
        <dgm:presLayoutVars>
          <dgm:bulletEnabled val="1"/>
        </dgm:presLayoutVars>
      </dgm:prSet>
      <dgm:spPr/>
    </dgm:pt>
    <dgm:pt modelId="{CA23E532-8A8E-C14B-9C58-6D24315D3486}" type="pres">
      <dgm:prSet presAssocID="{CDD40E8C-8D33-E542-A7ED-4FB57D12DC9D}" presName="sibTrans" presStyleCnt="0"/>
      <dgm:spPr/>
    </dgm:pt>
    <dgm:pt modelId="{87228859-A103-434A-8CAC-5134393C1590}" type="pres">
      <dgm:prSet presAssocID="{E12519A6-9F34-1B42-9E75-CEC3D09E3E38}" presName="textNode" presStyleLbl="node1" presStyleIdx="4" presStyleCnt="6">
        <dgm:presLayoutVars>
          <dgm:bulletEnabled val="1"/>
        </dgm:presLayoutVars>
      </dgm:prSet>
      <dgm:spPr/>
    </dgm:pt>
    <dgm:pt modelId="{7E33F660-2C82-2D48-BABF-CC326B80549B}" type="pres">
      <dgm:prSet presAssocID="{B7E73CE8-D2B5-E343-89DE-4D948F522302}" presName="sibTrans" presStyleCnt="0"/>
      <dgm:spPr/>
    </dgm:pt>
    <dgm:pt modelId="{CFE4F8B6-2B2C-9848-86DA-51A2456BD16D}" type="pres">
      <dgm:prSet presAssocID="{F466DDE5-10CC-9F45-BBAD-46687A67FEFB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A666D817-5C02-9A45-85DE-95691F84F047}" srcId="{068801DD-DFE8-424A-BE25-9A4780E5103F}" destId="{E12519A6-9F34-1B42-9E75-CEC3D09E3E38}" srcOrd="4" destOrd="0" parTransId="{35F17362-F6A1-C047-AC59-412D3555FB01}" sibTransId="{B7E73CE8-D2B5-E343-89DE-4D948F522302}"/>
    <dgm:cxn modelId="{469EE129-392A-2F4F-9997-A82DC61F3EFE}" type="presOf" srcId="{EA8F307B-8E8F-D447-A55A-C6C30D79BEF9}" destId="{EB23A182-EAEF-9748-AD51-C59E4DCDDF8E}" srcOrd="0" destOrd="0" presId="urn:microsoft.com/office/officeart/2005/8/layout/hProcess9"/>
    <dgm:cxn modelId="{8AA5EA2F-C546-DB4F-AAEE-040C9C831A0D}" srcId="{068801DD-DFE8-424A-BE25-9A4780E5103F}" destId="{5C355D0C-6CC2-CB49-946E-67F0131A1AED}" srcOrd="0" destOrd="0" parTransId="{79481823-8C67-7A46-9C2D-198885CF8F69}" sibTransId="{2DF55495-33DD-D740-9BFD-7703522167F2}"/>
    <dgm:cxn modelId="{FF8FD54C-46F8-D042-AABD-60C6B7FC175D}" type="presOf" srcId="{5C355D0C-6CC2-CB49-946E-67F0131A1AED}" destId="{52ECD381-2735-954A-AB9D-CF9EE26C4C68}" srcOrd="0" destOrd="0" presId="urn:microsoft.com/office/officeart/2005/8/layout/hProcess9"/>
    <dgm:cxn modelId="{275D754F-A735-9B4F-9711-BC33C08BDCD0}" type="presOf" srcId="{068801DD-DFE8-424A-BE25-9A4780E5103F}" destId="{4473076B-BC5B-1047-A54E-F9859A74C2A0}" srcOrd="0" destOrd="0" presId="urn:microsoft.com/office/officeart/2005/8/layout/hProcess9"/>
    <dgm:cxn modelId="{BD851B5A-CF9F-0D41-97EC-A55BAE228C75}" srcId="{068801DD-DFE8-424A-BE25-9A4780E5103F}" destId="{F466DDE5-10CC-9F45-BBAD-46687A67FEFB}" srcOrd="5" destOrd="0" parTransId="{E45B7A1F-F65B-AE4B-9F2D-53FF841C5BF6}" sibTransId="{731A3A30-6646-5649-B532-635BDCCE70FB}"/>
    <dgm:cxn modelId="{DE1E2E5E-2FDE-FA40-9796-5B5B58EE49AD}" type="presOf" srcId="{F466DDE5-10CC-9F45-BBAD-46687A67FEFB}" destId="{CFE4F8B6-2B2C-9848-86DA-51A2456BD16D}" srcOrd="0" destOrd="0" presId="urn:microsoft.com/office/officeart/2005/8/layout/hProcess9"/>
    <dgm:cxn modelId="{C7B0C86C-AE7F-E347-B12D-FC56DB43B58E}" srcId="{068801DD-DFE8-424A-BE25-9A4780E5103F}" destId="{6FD1566A-64B4-AF40-A1BE-2D38ADE895CC}" srcOrd="3" destOrd="0" parTransId="{0B0BCE57-44FE-9E41-81AE-6338918FDCA1}" sibTransId="{CDD40E8C-8D33-E542-A7ED-4FB57D12DC9D}"/>
    <dgm:cxn modelId="{AFCC256D-A48C-144A-9E4E-49D19A6660BE}" srcId="{068801DD-DFE8-424A-BE25-9A4780E5103F}" destId="{EA8F307B-8E8F-D447-A55A-C6C30D79BEF9}" srcOrd="2" destOrd="0" parTransId="{EF6DD419-A562-5D4C-8D57-3F696C526386}" sibTransId="{A98975AE-8BAF-1A4E-861A-9B62A2E56452}"/>
    <dgm:cxn modelId="{C040E892-7AFF-7E41-8150-2FA0E7CC25A5}" type="presOf" srcId="{E12519A6-9F34-1B42-9E75-CEC3D09E3E38}" destId="{87228859-A103-434A-8CAC-5134393C1590}" srcOrd="0" destOrd="0" presId="urn:microsoft.com/office/officeart/2005/8/layout/hProcess9"/>
    <dgm:cxn modelId="{39A269CA-244C-5B45-A188-F3686F447F78}" type="presOf" srcId="{6FD1566A-64B4-AF40-A1BE-2D38ADE895CC}" destId="{23D43222-B4CA-7A4F-A5CB-CC5A8C132253}" srcOrd="0" destOrd="0" presId="urn:microsoft.com/office/officeart/2005/8/layout/hProcess9"/>
    <dgm:cxn modelId="{A70637DC-FD46-D847-A105-77D26BF5A114}" srcId="{068801DD-DFE8-424A-BE25-9A4780E5103F}" destId="{70038453-17F5-0540-92EB-44C320F1B1BA}" srcOrd="1" destOrd="0" parTransId="{8A61879A-0C42-B54D-B079-9745CEBE918C}" sibTransId="{FEC16901-E121-BB4B-99DF-F3A4DC857187}"/>
    <dgm:cxn modelId="{F22B51E4-22AC-C749-AD84-C5CFA795FD4E}" type="presOf" srcId="{70038453-17F5-0540-92EB-44C320F1B1BA}" destId="{6D9FC07F-D98A-4B41-8137-5B4B5AB7B7DB}" srcOrd="0" destOrd="0" presId="urn:microsoft.com/office/officeart/2005/8/layout/hProcess9"/>
    <dgm:cxn modelId="{2BB88838-AB8E-884A-831C-76C6BABE690D}" type="presParOf" srcId="{4473076B-BC5B-1047-A54E-F9859A74C2A0}" destId="{8456A83A-6D00-3B4D-ABDC-EF251C414E31}" srcOrd="0" destOrd="0" presId="urn:microsoft.com/office/officeart/2005/8/layout/hProcess9"/>
    <dgm:cxn modelId="{C6DB0420-2BF1-1341-876F-5864738D9B22}" type="presParOf" srcId="{4473076B-BC5B-1047-A54E-F9859A74C2A0}" destId="{591B0080-AB8C-CB40-9135-11834F1A8768}" srcOrd="1" destOrd="0" presId="urn:microsoft.com/office/officeart/2005/8/layout/hProcess9"/>
    <dgm:cxn modelId="{458C81ED-E49E-8F4E-BACF-1943108289E5}" type="presParOf" srcId="{591B0080-AB8C-CB40-9135-11834F1A8768}" destId="{52ECD381-2735-954A-AB9D-CF9EE26C4C68}" srcOrd="0" destOrd="0" presId="urn:microsoft.com/office/officeart/2005/8/layout/hProcess9"/>
    <dgm:cxn modelId="{E382DC2A-3CC4-5040-8BE9-051C44043698}" type="presParOf" srcId="{591B0080-AB8C-CB40-9135-11834F1A8768}" destId="{694AB7A9-3423-234D-BC13-CEE84BAADE6D}" srcOrd="1" destOrd="0" presId="urn:microsoft.com/office/officeart/2005/8/layout/hProcess9"/>
    <dgm:cxn modelId="{0C116918-7576-0646-9FD1-21DBD730E3AB}" type="presParOf" srcId="{591B0080-AB8C-CB40-9135-11834F1A8768}" destId="{6D9FC07F-D98A-4B41-8137-5B4B5AB7B7DB}" srcOrd="2" destOrd="0" presId="urn:microsoft.com/office/officeart/2005/8/layout/hProcess9"/>
    <dgm:cxn modelId="{27FFB5AF-913D-DA4C-998B-CDD39BE82168}" type="presParOf" srcId="{591B0080-AB8C-CB40-9135-11834F1A8768}" destId="{553B34B1-480F-E043-A787-4F4C413D8C48}" srcOrd="3" destOrd="0" presId="urn:microsoft.com/office/officeart/2005/8/layout/hProcess9"/>
    <dgm:cxn modelId="{89B59B8F-B61A-9842-93E1-C89202C6A8C1}" type="presParOf" srcId="{591B0080-AB8C-CB40-9135-11834F1A8768}" destId="{EB23A182-EAEF-9748-AD51-C59E4DCDDF8E}" srcOrd="4" destOrd="0" presId="urn:microsoft.com/office/officeart/2005/8/layout/hProcess9"/>
    <dgm:cxn modelId="{FEAD957F-1DCF-A548-AD82-312045014A68}" type="presParOf" srcId="{591B0080-AB8C-CB40-9135-11834F1A8768}" destId="{17D810CD-276B-1C4A-B7B2-8119F87305FF}" srcOrd="5" destOrd="0" presId="urn:microsoft.com/office/officeart/2005/8/layout/hProcess9"/>
    <dgm:cxn modelId="{587DCE34-7362-4E41-8009-EE67CA62FAEC}" type="presParOf" srcId="{591B0080-AB8C-CB40-9135-11834F1A8768}" destId="{23D43222-B4CA-7A4F-A5CB-CC5A8C132253}" srcOrd="6" destOrd="0" presId="urn:microsoft.com/office/officeart/2005/8/layout/hProcess9"/>
    <dgm:cxn modelId="{949E68F2-FCEA-3248-BA77-722E1934C622}" type="presParOf" srcId="{591B0080-AB8C-CB40-9135-11834F1A8768}" destId="{CA23E532-8A8E-C14B-9C58-6D24315D3486}" srcOrd="7" destOrd="0" presId="urn:microsoft.com/office/officeart/2005/8/layout/hProcess9"/>
    <dgm:cxn modelId="{B2C5D031-5A84-A445-8A2D-7848B4CA97C2}" type="presParOf" srcId="{591B0080-AB8C-CB40-9135-11834F1A8768}" destId="{87228859-A103-434A-8CAC-5134393C1590}" srcOrd="8" destOrd="0" presId="urn:microsoft.com/office/officeart/2005/8/layout/hProcess9"/>
    <dgm:cxn modelId="{958E7E9C-23AE-6445-A849-C4DA48D9BF3C}" type="presParOf" srcId="{591B0080-AB8C-CB40-9135-11834F1A8768}" destId="{7E33F660-2C82-2D48-BABF-CC326B80549B}" srcOrd="9" destOrd="0" presId="urn:microsoft.com/office/officeart/2005/8/layout/hProcess9"/>
    <dgm:cxn modelId="{942F8B91-106F-CA40-B91F-3C9753AEE716}" type="presParOf" srcId="{591B0080-AB8C-CB40-9135-11834F1A8768}" destId="{CFE4F8B6-2B2C-9848-86DA-51A2456BD16D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030D3-F355-0743-9972-40B181D57BEF}">
      <dsp:nvSpPr>
        <dsp:cNvPr id="0" name=""/>
        <dsp:cNvSpPr/>
      </dsp:nvSpPr>
      <dsp:spPr>
        <a:xfrm>
          <a:off x="1785" y="513605"/>
          <a:ext cx="1791890" cy="71675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Retrieve Documents</a:t>
          </a:r>
        </a:p>
      </dsp:txBody>
      <dsp:txXfrm>
        <a:off x="1785" y="513605"/>
        <a:ext cx="1612701" cy="716756"/>
      </dsp:txXfrm>
    </dsp:sp>
    <dsp:sp modelId="{13D3AF56-5628-5243-AD44-F44FD7C27711}">
      <dsp:nvSpPr>
        <dsp:cNvPr id="0" name=""/>
        <dsp:cNvSpPr/>
      </dsp:nvSpPr>
      <dsp:spPr>
        <a:xfrm>
          <a:off x="1435298" y="513605"/>
          <a:ext cx="1791890" cy="71675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Structure input text</a:t>
          </a:r>
        </a:p>
      </dsp:txBody>
      <dsp:txXfrm>
        <a:off x="1793676" y="513605"/>
        <a:ext cx="1075134" cy="716756"/>
      </dsp:txXfrm>
    </dsp:sp>
    <dsp:sp modelId="{4A5C02E5-D579-6A42-B891-B7628CFF03D6}">
      <dsp:nvSpPr>
        <dsp:cNvPr id="0" name=""/>
        <dsp:cNvSpPr/>
      </dsp:nvSpPr>
      <dsp:spPr>
        <a:xfrm>
          <a:off x="2868810" y="513605"/>
          <a:ext cx="1791890" cy="71675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Derive patterns</a:t>
          </a:r>
        </a:p>
      </dsp:txBody>
      <dsp:txXfrm>
        <a:off x="3227188" y="513605"/>
        <a:ext cx="1075134" cy="716756"/>
      </dsp:txXfrm>
    </dsp:sp>
    <dsp:sp modelId="{AAF1E236-6C29-7E45-B16C-638486E7059F}">
      <dsp:nvSpPr>
        <dsp:cNvPr id="0" name=""/>
        <dsp:cNvSpPr/>
      </dsp:nvSpPr>
      <dsp:spPr>
        <a:xfrm>
          <a:off x="4302323" y="513605"/>
          <a:ext cx="1791890" cy="71675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Evaluate / Interpret output</a:t>
          </a:r>
        </a:p>
      </dsp:txBody>
      <dsp:txXfrm>
        <a:off x="4660701" y="513605"/>
        <a:ext cx="1075134" cy="716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6A83A-6D00-3B4D-ABDC-EF251C414E31}">
      <dsp:nvSpPr>
        <dsp:cNvPr id="0" name=""/>
        <dsp:cNvSpPr/>
      </dsp:nvSpPr>
      <dsp:spPr>
        <a:xfrm>
          <a:off x="626744" y="0"/>
          <a:ext cx="7103110" cy="4894262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ECD381-2735-954A-AB9D-CF9EE26C4C68}">
      <dsp:nvSpPr>
        <dsp:cNvPr id="0" name=""/>
        <dsp:cNvSpPr/>
      </dsp:nvSpPr>
      <dsp:spPr>
        <a:xfrm>
          <a:off x="3672" y="1468278"/>
          <a:ext cx="1605626" cy="19577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Extract raw text</a:t>
          </a:r>
        </a:p>
      </dsp:txBody>
      <dsp:txXfrm>
        <a:off x="82052" y="1546658"/>
        <a:ext cx="1448866" cy="1800944"/>
      </dsp:txXfrm>
    </dsp:sp>
    <dsp:sp modelId="{012AC858-6359-CE4F-A98C-124C847CB124}">
      <dsp:nvSpPr>
        <dsp:cNvPr id="0" name=""/>
        <dsp:cNvSpPr/>
      </dsp:nvSpPr>
      <dsp:spPr>
        <a:xfrm>
          <a:off x="1689579" y="1468278"/>
          <a:ext cx="1605626" cy="19577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Feature extraction and cleaning</a:t>
          </a:r>
        </a:p>
      </dsp:txBody>
      <dsp:txXfrm>
        <a:off x="1767959" y="1546658"/>
        <a:ext cx="1448866" cy="1800944"/>
      </dsp:txXfrm>
    </dsp:sp>
    <dsp:sp modelId="{1ABC764E-D0E2-8C44-823E-FBBFA04E7286}">
      <dsp:nvSpPr>
        <dsp:cNvPr id="0" name=""/>
        <dsp:cNvSpPr/>
      </dsp:nvSpPr>
      <dsp:spPr>
        <a:xfrm>
          <a:off x="3375486" y="1468278"/>
          <a:ext cx="1605626" cy="19577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Text Analysis/Analyses</a:t>
          </a:r>
        </a:p>
      </dsp:txBody>
      <dsp:txXfrm>
        <a:off x="3453866" y="1546658"/>
        <a:ext cx="1448866" cy="1800944"/>
      </dsp:txXfrm>
    </dsp:sp>
    <dsp:sp modelId="{788627E5-22E4-1F4F-8571-D7E28A4AA4CC}">
      <dsp:nvSpPr>
        <dsp:cNvPr id="0" name=""/>
        <dsp:cNvSpPr/>
      </dsp:nvSpPr>
      <dsp:spPr>
        <a:xfrm>
          <a:off x="5061394" y="1468278"/>
          <a:ext cx="1605626" cy="19577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Data Mining / Modelling</a:t>
          </a:r>
        </a:p>
      </dsp:txBody>
      <dsp:txXfrm>
        <a:off x="5139774" y="1546658"/>
        <a:ext cx="1448866" cy="1800944"/>
      </dsp:txXfrm>
    </dsp:sp>
    <dsp:sp modelId="{0AD1B35F-1891-E946-891E-F4B5EBDC4BF5}">
      <dsp:nvSpPr>
        <dsp:cNvPr id="0" name=""/>
        <dsp:cNvSpPr/>
      </dsp:nvSpPr>
      <dsp:spPr>
        <a:xfrm>
          <a:off x="6747301" y="1468278"/>
          <a:ext cx="1605626" cy="195770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Interpretation / Evaluation</a:t>
          </a:r>
        </a:p>
      </dsp:txBody>
      <dsp:txXfrm>
        <a:off x="6825681" y="1546658"/>
        <a:ext cx="1448866" cy="18009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6A83A-6D00-3B4D-ABDC-EF251C414E31}">
      <dsp:nvSpPr>
        <dsp:cNvPr id="0" name=""/>
        <dsp:cNvSpPr/>
      </dsp:nvSpPr>
      <dsp:spPr>
        <a:xfrm>
          <a:off x="535391" y="0"/>
          <a:ext cx="6067766" cy="3796315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ECD381-2735-954A-AB9D-CF9EE26C4C68}">
      <dsp:nvSpPr>
        <dsp:cNvPr id="0" name=""/>
        <dsp:cNvSpPr/>
      </dsp:nvSpPr>
      <dsp:spPr>
        <a:xfrm>
          <a:off x="1960" y="1138894"/>
          <a:ext cx="1141540" cy="151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Extract raw text</a:t>
          </a:r>
        </a:p>
      </dsp:txBody>
      <dsp:txXfrm>
        <a:off x="57685" y="1194619"/>
        <a:ext cx="1030090" cy="1407076"/>
      </dsp:txXfrm>
    </dsp:sp>
    <dsp:sp modelId="{6D9FC07F-D98A-4B41-8137-5B4B5AB7B7DB}">
      <dsp:nvSpPr>
        <dsp:cNvPr id="0" name=""/>
        <dsp:cNvSpPr/>
      </dsp:nvSpPr>
      <dsp:spPr>
        <a:xfrm>
          <a:off x="1200578" y="1138894"/>
          <a:ext cx="1141540" cy="151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Clean and </a:t>
          </a:r>
          <a:r>
            <a:rPr lang="en-GB" sz="1400" kern="1200" dirty="0" err="1"/>
            <a:t>preprocess</a:t>
          </a:r>
          <a:endParaRPr lang="en-GB" sz="1400" kern="1200" dirty="0"/>
        </a:p>
      </dsp:txBody>
      <dsp:txXfrm>
        <a:off x="1256303" y="1194619"/>
        <a:ext cx="1030090" cy="1407076"/>
      </dsp:txXfrm>
    </dsp:sp>
    <dsp:sp modelId="{EB23A182-EAEF-9748-AD51-C59E4DCDDF8E}">
      <dsp:nvSpPr>
        <dsp:cNvPr id="0" name=""/>
        <dsp:cNvSpPr/>
      </dsp:nvSpPr>
      <dsp:spPr>
        <a:xfrm>
          <a:off x="2399195" y="1138894"/>
          <a:ext cx="1141540" cy="151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Vectorise to a DTM</a:t>
          </a:r>
        </a:p>
      </dsp:txBody>
      <dsp:txXfrm>
        <a:off x="2454920" y="1194619"/>
        <a:ext cx="1030090" cy="1407076"/>
      </dsp:txXfrm>
    </dsp:sp>
    <dsp:sp modelId="{23D43222-B4CA-7A4F-A5CB-CC5A8C132253}">
      <dsp:nvSpPr>
        <dsp:cNvPr id="0" name=""/>
        <dsp:cNvSpPr/>
      </dsp:nvSpPr>
      <dsp:spPr>
        <a:xfrm>
          <a:off x="3597813" y="1138894"/>
          <a:ext cx="1141540" cy="151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Take training and testing samples</a:t>
          </a:r>
        </a:p>
      </dsp:txBody>
      <dsp:txXfrm>
        <a:off x="3653538" y="1194619"/>
        <a:ext cx="1030090" cy="1407076"/>
      </dsp:txXfrm>
    </dsp:sp>
    <dsp:sp modelId="{87228859-A103-434A-8CAC-5134393C1590}">
      <dsp:nvSpPr>
        <dsp:cNvPr id="0" name=""/>
        <dsp:cNvSpPr/>
      </dsp:nvSpPr>
      <dsp:spPr>
        <a:xfrm>
          <a:off x="4796430" y="1138894"/>
          <a:ext cx="1141540" cy="151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Build Model (logit in this case)</a:t>
          </a:r>
        </a:p>
      </dsp:txBody>
      <dsp:txXfrm>
        <a:off x="4852155" y="1194619"/>
        <a:ext cx="1030090" cy="1407076"/>
      </dsp:txXfrm>
    </dsp:sp>
    <dsp:sp modelId="{CFE4F8B6-2B2C-9848-86DA-51A2456BD16D}">
      <dsp:nvSpPr>
        <dsp:cNvPr id="0" name=""/>
        <dsp:cNvSpPr/>
      </dsp:nvSpPr>
      <dsp:spPr>
        <a:xfrm>
          <a:off x="5995047" y="1138894"/>
          <a:ext cx="1141540" cy="15185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Evaluate </a:t>
          </a:r>
        </a:p>
      </dsp:txBody>
      <dsp:txXfrm>
        <a:off x="6050772" y="1194619"/>
        <a:ext cx="1030090" cy="14070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Dr. Simon Caton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43907-ED11-A74F-95E8-2CA08D8FAF68}" type="datetime1">
              <a:rPr lang="en-IE" smtClean="0"/>
              <a:t>02/04/2018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Data and Web Mining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8F01C-892B-F445-A348-07FDE3BD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1050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Dr. Simon Caton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30E21-3582-EB4F-9D29-E791722C616E}" type="datetime1">
              <a:rPr lang="en-IE" smtClean="0"/>
              <a:t>02/04/2018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Data and Web Mining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10A7-B2E5-5344-8118-581F4C1F1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3162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Dr. Simon Caton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A551D0E-2EAF-AD4C-8E27-19C1E18DE3F9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Data and Web Mining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E5010A7-B2E5-5344-8118-581F4C1F1E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>
          <a:xfrm>
            <a:off x="778" y="3365304"/>
            <a:ext cx="9107726" cy="34926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682997" y="314096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de-DE" sz="1000" dirty="0">
                <a:solidFill>
                  <a:schemeClr val="bg1"/>
                </a:solidFill>
              </a:rPr>
              <a:t>National College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</a:t>
            </a:r>
            <a:r>
              <a:rPr lang="de-DE" sz="1000" dirty="0" err="1">
                <a:solidFill>
                  <a:schemeClr val="bg1"/>
                </a:solidFill>
              </a:rPr>
              <a:t>Ireland</a:t>
            </a:r>
            <a:r>
              <a:rPr lang="de-DE" sz="1000" dirty="0">
                <a:solidFill>
                  <a:schemeClr val="bg1"/>
                </a:solidFill>
              </a:rPr>
              <a:t>, School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Computing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>
          <a:xfrm>
            <a:off x="682997" y="1268760"/>
            <a:ext cx="7772400" cy="936104"/>
          </a:xfrm>
        </p:spPr>
        <p:txBody>
          <a:bodyPr anchor="t"/>
          <a:lstStyle>
            <a:lvl1pPr algn="l">
              <a:defRPr sz="3200" b="1" cap="all" baseline="0"/>
            </a:lvl1pPr>
          </a:lstStyle>
          <a:p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pic>
        <p:nvPicPr>
          <p:cNvPr id="9" name="Picture Placeholder 5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14823" r="14823"/>
          <a:stretch>
            <a:fillRect/>
          </a:stretch>
        </p:blipFill>
        <p:spPr bwMode="auto">
          <a:xfrm>
            <a:off x="179512" y="3501008"/>
            <a:ext cx="8784976" cy="3096344"/>
          </a:xfrm>
          <a:prstGeom prst="roundRect">
            <a:avLst>
              <a:gd name="adj" fmla="val 4238"/>
            </a:avLst>
          </a:prstGeom>
          <a:solidFill>
            <a:srgbClr val="FFFFFF">
              <a:shade val="85000"/>
            </a:srgbClr>
          </a:solidFill>
          <a:ln w="3175" cmpd="sng">
            <a:solidFill>
              <a:schemeClr val="bg1"/>
            </a:solidFill>
          </a:ln>
          <a:effectLst/>
        </p:spPr>
      </p:pic>
      <p:sp>
        <p:nvSpPr>
          <p:cNvPr id="2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2997" y="2203248"/>
            <a:ext cx="7772400" cy="86571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Sub-title / Name</a:t>
            </a: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7020272" y="6112792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 dirty="0" err="1">
                <a:solidFill>
                  <a:schemeClr val="bg1"/>
                </a:solidFill>
              </a:rPr>
              <a:t>www.ncirl.ie</a:t>
            </a:r>
            <a:endParaRPr lang="de-DE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74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94207-C468-C64D-8C91-E80665685222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4A24A-B8BF-9D45-9A24-958C09A7C809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74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uestion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5"/>
          <a:stretch/>
        </p:blipFill>
        <p:spPr>
          <a:xfrm>
            <a:off x="0" y="2103120"/>
            <a:ext cx="4076700" cy="47548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832100" y="2103120"/>
            <a:ext cx="5956300" cy="428498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07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964" y="5083969"/>
            <a:ext cx="7428096" cy="566738"/>
          </a:xfrm>
          <a:solidFill>
            <a:schemeClr val="bg2">
              <a:lumMod val="25000"/>
              <a:alpha val="50000"/>
            </a:schemeClr>
          </a:solidFill>
          <a:effectLst/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E98D9-B159-1D47-AAFF-89E73FF42862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90AC-52AF-304B-A493-C3E9DB2F7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19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uestions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5"/>
          <a:stretch/>
        </p:blipFill>
        <p:spPr>
          <a:xfrm>
            <a:off x="0" y="2103120"/>
            <a:ext cx="4076700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126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4337297"/>
      </p:ext>
    </p:extLst>
  </p:cSld>
  <p:clrMapOvr>
    <a:masterClrMapping/>
  </p:clrMapOvr>
  <p:transition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03852FEC-C68F-1C43-A689-F54905B8B4A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352675" y="6451600"/>
            <a:ext cx="40227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000"/>
              <a:t>Copyright © 2012, Elsevier Inc. All rights reserved.</a:t>
            </a:r>
            <a:endParaRPr lang="en-US" altLang="en-U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Text Box 11">
            <a:extLst>
              <a:ext uri="{FF2B5EF4-FFF2-40B4-BE49-F238E27FC236}">
                <a16:creationId xmlns:a16="http://schemas.microsoft.com/office/drawing/2014/main" id="{70787BE7-9F61-D849-964E-E1E9201CC24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405813" y="6511925"/>
            <a:ext cx="7381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4 - </a:t>
            </a:r>
            <a:fld id="{88DFCC29-AF0C-6A4D-8899-A3AFE66EF3C9}" type="slidenum">
              <a:rPr lang="en-US" altLang="en-US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eaLnBrk="1" hangingPunct="1">
                <a:spcBef>
                  <a:spcPct val="50000"/>
                </a:spcBef>
              </a:pPr>
              <a:t>‹#›</a:t>
            </a:fld>
            <a:endParaRPr lang="en-US" altLang="en-U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155953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2B703-E6CB-F148-8A9A-011E7D581AEC}" type="datetime1">
              <a:rPr lang="en-IE" smtClean="0"/>
              <a:t>02/04/2018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/>
              <a:t>CRoNoS MDA Spring School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5FE1D-C3C2-4288-B202-270E58405F08}" type="slidenum">
              <a:rPr lang="en-IE" smtClean="0"/>
              <a:t>‹#›</a:t>
            </a:fld>
            <a:endParaRPr lang="en-I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133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>
          <a:xfrm>
            <a:off x="778" y="3365304"/>
            <a:ext cx="9107726" cy="34926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682997" y="314096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de-DE" sz="1000" dirty="0">
                <a:solidFill>
                  <a:schemeClr val="bg1"/>
                </a:solidFill>
              </a:rPr>
              <a:t>National College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</a:t>
            </a:r>
            <a:r>
              <a:rPr lang="de-DE" sz="1000" dirty="0" err="1">
                <a:solidFill>
                  <a:schemeClr val="bg1"/>
                </a:solidFill>
              </a:rPr>
              <a:t>Ireland</a:t>
            </a:r>
            <a:r>
              <a:rPr lang="de-DE" sz="1000" dirty="0">
                <a:solidFill>
                  <a:schemeClr val="bg1"/>
                </a:solidFill>
              </a:rPr>
              <a:t>, School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Computing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>
          <a:xfrm>
            <a:off x="682997" y="1268760"/>
            <a:ext cx="7772400" cy="936104"/>
          </a:xfrm>
        </p:spPr>
        <p:txBody>
          <a:bodyPr anchor="t"/>
          <a:lstStyle>
            <a:lvl1pPr algn="l">
              <a:defRPr sz="3200" b="1" cap="all" baseline="0"/>
            </a:lvl1pPr>
          </a:lstStyle>
          <a:p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pic>
        <p:nvPicPr>
          <p:cNvPr id="9" name="Picture Placeholder 5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3585017"/>
            <a:ext cx="8784976" cy="2928325"/>
          </a:xfrm>
          <a:prstGeom prst="roundRect">
            <a:avLst>
              <a:gd name="adj" fmla="val 4238"/>
            </a:avLst>
          </a:prstGeom>
          <a:solidFill>
            <a:srgbClr val="FFFFFF">
              <a:shade val="85000"/>
            </a:srgbClr>
          </a:solidFill>
          <a:ln w="3175" cmpd="sng">
            <a:solidFill>
              <a:schemeClr val="bg1"/>
            </a:solidFill>
          </a:ln>
          <a:effectLst/>
        </p:spPr>
      </p:pic>
      <p:sp>
        <p:nvSpPr>
          <p:cNvPr id="2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2997" y="2203248"/>
            <a:ext cx="7772400" cy="86571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Sub-title / Name</a:t>
            </a: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7020272" y="6112792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 dirty="0" err="1">
                <a:solidFill>
                  <a:schemeClr val="bg1"/>
                </a:solidFill>
              </a:rPr>
              <a:t>www.ncirl.ie</a:t>
            </a:r>
            <a:endParaRPr lang="de-DE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245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>
          <a:xfrm>
            <a:off x="778" y="3365304"/>
            <a:ext cx="9107726" cy="34926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682997" y="314096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de-DE" sz="1000" dirty="0">
                <a:solidFill>
                  <a:schemeClr val="bg1"/>
                </a:solidFill>
              </a:rPr>
              <a:t>National College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</a:t>
            </a:r>
            <a:r>
              <a:rPr lang="de-DE" sz="1000" dirty="0" err="1">
                <a:solidFill>
                  <a:schemeClr val="bg1"/>
                </a:solidFill>
              </a:rPr>
              <a:t>Ireland</a:t>
            </a:r>
            <a:r>
              <a:rPr lang="de-DE" sz="1000" dirty="0">
                <a:solidFill>
                  <a:schemeClr val="bg1"/>
                </a:solidFill>
              </a:rPr>
              <a:t>, School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Computing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>
          <a:xfrm>
            <a:off x="682997" y="1268760"/>
            <a:ext cx="7772400" cy="936104"/>
          </a:xfrm>
        </p:spPr>
        <p:txBody>
          <a:bodyPr anchor="t"/>
          <a:lstStyle>
            <a:lvl1pPr algn="l">
              <a:defRPr sz="3200" b="1" cap="all" baseline="0"/>
            </a:lvl1pPr>
          </a:lstStyle>
          <a:p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pic>
        <p:nvPicPr>
          <p:cNvPr id="9" name="Picture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592" y="3585017"/>
            <a:ext cx="8876816" cy="3092220"/>
          </a:xfrm>
          <a:prstGeom prst="roundRect">
            <a:avLst>
              <a:gd name="adj" fmla="val 4238"/>
            </a:avLst>
          </a:prstGeom>
          <a:solidFill>
            <a:srgbClr val="FFFFFF">
              <a:shade val="85000"/>
            </a:srgbClr>
          </a:solidFill>
          <a:ln w="3175" cmpd="sng">
            <a:solidFill>
              <a:schemeClr val="bg1"/>
            </a:solidFill>
          </a:ln>
          <a:effectLst/>
        </p:spPr>
      </p:pic>
      <p:sp>
        <p:nvSpPr>
          <p:cNvPr id="2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2997" y="2203248"/>
            <a:ext cx="7772400" cy="86571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Sub-title / Name</a:t>
            </a: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7020272" y="6112792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 dirty="0" err="1">
                <a:solidFill>
                  <a:schemeClr val="bg1"/>
                </a:solidFill>
              </a:rPr>
              <a:t>www.ncirl.ie</a:t>
            </a:r>
            <a:endParaRPr lang="de-DE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54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 userDrawn="1"/>
        </p:nvSpPr>
        <p:spPr>
          <a:xfrm>
            <a:off x="778" y="3365304"/>
            <a:ext cx="9107726" cy="34926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682997" y="314096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de-DE" sz="1000" dirty="0">
                <a:solidFill>
                  <a:schemeClr val="bg1"/>
                </a:solidFill>
              </a:rPr>
              <a:t>National College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</a:t>
            </a:r>
            <a:r>
              <a:rPr lang="de-DE" sz="1000" dirty="0" err="1">
                <a:solidFill>
                  <a:schemeClr val="bg1"/>
                </a:solidFill>
              </a:rPr>
              <a:t>Ireland</a:t>
            </a:r>
            <a:r>
              <a:rPr lang="de-DE" sz="1000" dirty="0">
                <a:solidFill>
                  <a:schemeClr val="bg1"/>
                </a:solidFill>
              </a:rPr>
              <a:t>, School </a:t>
            </a:r>
            <a:r>
              <a:rPr lang="de-DE" sz="1000" dirty="0" err="1">
                <a:solidFill>
                  <a:schemeClr val="bg1"/>
                </a:solidFill>
              </a:rPr>
              <a:t>of</a:t>
            </a:r>
            <a:r>
              <a:rPr lang="de-DE" sz="1000" dirty="0">
                <a:solidFill>
                  <a:schemeClr val="bg1"/>
                </a:solidFill>
              </a:rPr>
              <a:t> Computing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>
          <a:xfrm>
            <a:off x="682997" y="1268760"/>
            <a:ext cx="7772400" cy="936104"/>
          </a:xfrm>
        </p:spPr>
        <p:txBody>
          <a:bodyPr anchor="t"/>
          <a:lstStyle>
            <a:lvl1pPr algn="l">
              <a:defRPr sz="3200" b="1" cap="all" baseline="0"/>
            </a:lvl1pPr>
          </a:lstStyle>
          <a:p>
            <a:r>
              <a:rPr lang="de-DE" dirty="0" err="1"/>
              <a:t>Presentation</a:t>
            </a:r>
            <a:r>
              <a:rPr lang="de-DE" dirty="0"/>
              <a:t> Title</a:t>
            </a:r>
          </a:p>
        </p:txBody>
      </p:sp>
      <p:pic>
        <p:nvPicPr>
          <p:cNvPr id="9" name="Picture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997" y="3585017"/>
            <a:ext cx="7772400" cy="3092220"/>
          </a:xfrm>
          <a:prstGeom prst="roundRect">
            <a:avLst>
              <a:gd name="adj" fmla="val 4238"/>
            </a:avLst>
          </a:prstGeom>
          <a:solidFill>
            <a:srgbClr val="FFFFFF">
              <a:shade val="85000"/>
            </a:srgbClr>
          </a:solidFill>
          <a:ln w="3175" cmpd="sng">
            <a:solidFill>
              <a:schemeClr val="bg1"/>
            </a:solidFill>
          </a:ln>
          <a:effectLst/>
        </p:spPr>
      </p:pic>
      <p:sp>
        <p:nvSpPr>
          <p:cNvPr id="2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682997" y="2203248"/>
            <a:ext cx="7772400" cy="86571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/>
              <a:t>Sub-title / Name</a:t>
            </a: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6527906" y="6300360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 dirty="0" err="1">
                <a:solidFill>
                  <a:schemeClr val="bg1"/>
                </a:solidFill>
              </a:rPr>
              <a:t>www.ncirl.ie</a:t>
            </a:r>
            <a:endParaRPr lang="de-DE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0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4325" indent="-314325">
              <a:buFont typeface="Wingdings" charset="2"/>
              <a:buChar char="§"/>
              <a:defRPr/>
            </a:lvl1pPr>
            <a:lvl2pPr marL="790575" indent="-314325">
              <a:buFont typeface="Wingdings" charset="2"/>
              <a:buChar char="§"/>
              <a:defRPr/>
            </a:lvl2pPr>
            <a:lvl3pPr marL="1209675" indent="-276225">
              <a:buFont typeface="Wingdings" charset="2"/>
              <a:buChar char="§"/>
              <a:defRPr/>
            </a:lvl3pPr>
            <a:lvl4pPr marL="1657350" indent="-276225">
              <a:buFont typeface="Wingdings" charset="2"/>
              <a:buChar char="§"/>
              <a:defRPr/>
            </a:lvl4pPr>
            <a:lvl5pPr marL="2095500" indent="-276225">
              <a:buFont typeface="Wingdings" charset="2"/>
              <a:buChar char="§"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A7F-EFA8-C64B-A657-DDDF9E412A26}" type="datetime1">
              <a:rPr lang="en-IE" smtClean="0"/>
              <a:t>02/04/2018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6645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2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754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97307"/>
            <a:ext cx="4040188" cy="43288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15754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97307"/>
            <a:ext cx="4041775" cy="43288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431E-0DD3-6D44-AFBA-BB0B03B06DE2}" type="datetime1">
              <a:rPr lang="en-IE" smtClean="0"/>
              <a:t>02/04/2018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6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05AE-74DA-1349-B448-91D36EC113E0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00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0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Slide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1st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/>
              <a:t>2nd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3rd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/>
              <a:t>4th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/>
              <a:t>5th </a:t>
            </a:r>
            <a:r>
              <a:rPr lang="de-DE" dirty="0" err="1"/>
              <a:t>level</a:t>
            </a:r>
            <a:endParaRPr lang="de-DE" dirty="0"/>
          </a:p>
        </p:txBody>
      </p:sp>
      <p:pic>
        <p:nvPicPr>
          <p:cNvPr id="4" name="Picture 3" descr="logo.pn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129" y="333375"/>
            <a:ext cx="1243584" cy="74980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6E0382B2-C529-2C4E-9A76-1F22C92BAE8A}" type="datetime1">
              <a:rPr lang="en-IE" smtClean="0"/>
              <a:t>02/04/2018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2797071" y="6356350"/>
            <a:ext cx="3581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DD7D2821-7554-5B44-BF60-F8D166F48DA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22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7" r:id="rId3"/>
    <p:sldLayoutId id="2147483678" r:id="rId4"/>
    <p:sldLayoutId id="2147483662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4" r:id="rId12"/>
    <p:sldLayoutId id="2147483675" r:id="rId13"/>
    <p:sldLayoutId id="2147483672" r:id="rId14"/>
    <p:sldLayoutId id="2147483679" r:id="rId15"/>
    <p:sldLayoutId id="2147483680" r:id="rId16"/>
    <p:sldLayoutId id="2147483681" r:id="rId1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000" baseline="0">
          <a:solidFill>
            <a:schemeClr val="bg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>
          <a:solidFill>
            <a:schemeClr val="bg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>
          <a:solidFill>
            <a:schemeClr val="bg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 baseline="0">
          <a:solidFill>
            <a:schemeClr val="bg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 baseline="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20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20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20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20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lideshare.net/0xdata/introduction-to-machine-learning-with-h2o-and-python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0.png"/><Relationship Id="rId4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Parallelisation</a:t>
            </a:r>
            <a:r>
              <a:rPr lang="en-US" dirty="0"/>
              <a:t> of R with h2o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/>
              <a:t>Dr. Simon Caton</a:t>
            </a:r>
          </a:p>
        </p:txBody>
      </p:sp>
    </p:spTree>
    <p:extLst>
      <p:ext uri="{BB962C8B-B14F-4D97-AF65-F5344CB8AC3E}">
        <p14:creationId xmlns:p14="http://schemas.microsoft.com/office/powerpoint/2010/main" val="50524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8F4E5-1A02-A749-9B41-32FF0A35B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2C2BD-DE84-6644-A2AA-03223F71E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view of computational resources becomes quite useful as it means that:</a:t>
            </a:r>
          </a:p>
          <a:p>
            <a:pPr lvl="1"/>
            <a:r>
              <a:rPr lang="en-US" dirty="0"/>
              <a:t>We can expand our computational infrastructure on-demand</a:t>
            </a:r>
          </a:p>
          <a:p>
            <a:pPr lvl="1"/>
            <a:r>
              <a:rPr lang="en-US" dirty="0"/>
              <a:t>Don’t need to own the resources we use</a:t>
            </a:r>
          </a:p>
          <a:p>
            <a:pPr lvl="1"/>
            <a:r>
              <a:rPr lang="en-US" dirty="0"/>
              <a:t>Scale up (make our VM “bigger”) or out (add more VMs) as needed</a:t>
            </a:r>
          </a:p>
          <a:p>
            <a:pPr lvl="1"/>
            <a:endParaRPr lang="en-US" dirty="0"/>
          </a:p>
          <a:p>
            <a:r>
              <a:rPr lang="en-US" dirty="0"/>
              <a:t>Do all this, via </a:t>
            </a:r>
          </a:p>
          <a:p>
            <a:pPr lvl="1"/>
            <a:r>
              <a:rPr lang="en-US" dirty="0"/>
              <a:t>web interfaces, </a:t>
            </a:r>
          </a:p>
          <a:p>
            <a:pPr lvl="1"/>
            <a:r>
              <a:rPr lang="en-US" dirty="0"/>
              <a:t>application programming interfaces (APIs)</a:t>
            </a:r>
          </a:p>
          <a:p>
            <a:pPr lvl="1"/>
            <a:r>
              <a:rPr lang="en-US" dirty="0"/>
              <a:t>command line interfaces (CLIs)</a:t>
            </a:r>
          </a:p>
          <a:p>
            <a:pPr lvl="1"/>
            <a:r>
              <a:rPr lang="en-US" dirty="0"/>
              <a:t>Or generally programmatically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35826-A054-5B4F-8FB1-1B6500E63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A5F3A-E8E1-6B4C-8546-3BECB1099568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692E-9837-0649-8069-14ECBD733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C3582A-5717-C548-B478-299CD2A4C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74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F9C51-6644-EC4A-B5C4-9B6981DB5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4C22F27-6729-1044-ADCA-E2C19E904FB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6236" y="995890"/>
            <a:ext cx="7526314" cy="5383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B73909-175F-EB4F-8F32-79AC09C5B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19E21-B3DE-8948-A211-703F0EA52302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B3627-4D1B-1C48-8C41-086DF99D4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0D73F-EA8C-7842-8238-D06E92FD8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81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E01DC-A3D9-7E47-941A-816C0304B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Provisioning 30x 8CPU machines…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26F53C7-68FD-D740-85E5-6A7D1A5156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003" y="1198563"/>
            <a:ext cx="7830819" cy="4894262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7B9335E-C506-284A-BA3B-389D3749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D67B-AF17-1941-A518-4865EA82B31F}" type="datetime1">
              <a:rPr lang="en-IE" smtClean="0"/>
              <a:t>02/04/2018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E0A4E7-765A-D148-83E1-3D24152A6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D3FE1E-AE83-7143-A072-B01C7D859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029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BE0CF-748F-5A4F-9FAF-3E1A7B5C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establishing an R Session via a browser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198AF5-7B45-E94C-8AF2-DF82176283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003" y="1198563"/>
            <a:ext cx="7830819" cy="4894262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C4454E0-3650-374D-B388-7B98E7CEE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91BB5-7A42-E248-9F1D-3FA8B6C0A1B5}" type="datetime1">
              <a:rPr lang="en-IE" smtClean="0"/>
              <a:t>02/04/2018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2B091BC-4AB6-6F46-8C7E-9293348E3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61E542-9CC4-6245-B85F-BDA1746F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6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E1184-007E-FF47-BAAC-A9B67C90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and Trust Concerns in Clouds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C560D-7572-D042-9823-9E9ACCCCB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Protecting datacenters must first secure cloud resources and uphold user privacy and data integrity. </a:t>
            </a:r>
          </a:p>
          <a:p>
            <a:r>
              <a:rPr lang="en-US" dirty="0"/>
              <a:t>Trust overlay networks could be applied to build reputation systems for establishing the trust among interactive datacenters. </a:t>
            </a:r>
          </a:p>
          <a:p>
            <a:r>
              <a:rPr lang="en-US" dirty="0"/>
              <a:t>A watermarking technique is suggested to protect shared data objects and massively distributed software modules. </a:t>
            </a:r>
          </a:p>
          <a:p>
            <a:r>
              <a:rPr lang="en-US" dirty="0"/>
              <a:t>These techniques safeguard user authentication and tighten the data access-control in public clouds. </a:t>
            </a:r>
          </a:p>
          <a:p>
            <a:r>
              <a:rPr lang="en-US" dirty="0"/>
              <a:t>The new approach could be more cost-effective than using the traditional encryption and firewalls to secure the clouds.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DE747-F6C4-F64D-95D0-19B3E76F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4A65A-D65D-6E4D-BEB9-B32A544802F3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5A623-9831-DF4D-AE42-DB669CE0C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C8568-77DE-9B48-BA1E-C6DCE362D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31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97D895-B5E7-0341-98DC-9B9DD505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(brief) Intro to h2o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529FDC-75A9-C840-BE54-3BB8CE1A1F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Simon Caton</a:t>
            </a:r>
          </a:p>
        </p:txBody>
      </p:sp>
    </p:spTree>
    <p:extLst>
      <p:ext uri="{BB962C8B-B14F-4D97-AF65-F5344CB8AC3E}">
        <p14:creationId xmlns:p14="http://schemas.microsoft.com/office/powerpoint/2010/main" val="676815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0826F5-6D94-BA42-8CFD-143FBF1C8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393F856-07A5-C44C-8A27-D103B3E22E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994" y="1430685"/>
            <a:ext cx="7894838" cy="443001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984C7F-AB41-C146-9560-D7095331A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31CA5-D3D2-224D-A7A2-1312AF672FC8}" type="datetime1">
              <a:rPr lang="en-IE" smtClean="0"/>
              <a:t>02/04/2018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53EFD9-B4D8-D14F-9138-8C8CF4DC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84F61D-DF0B-1447-8D02-E8DD2ADC1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021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35716-1FA0-E24A-91BE-6D9186FC6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introduction to h2o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E16A1-3FC3-B54E-8D6A-5EA6D6995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Imports data from a variety of sources and storage systems, both locally and on the cloud</a:t>
            </a:r>
          </a:p>
          <a:p>
            <a:r>
              <a:rPr lang="en-US" dirty="0"/>
              <a:t>It’s implemented in Java, and as such can leverage other frameworks such as Hadoop, Spark, and other Apache projects.</a:t>
            </a:r>
          </a:p>
          <a:p>
            <a:r>
              <a:rPr lang="en-US" dirty="0"/>
              <a:t>It has multiple interfaces: R, Python, Java, Scala, …, and a web interface (called Flow)</a:t>
            </a:r>
          </a:p>
          <a:p>
            <a:endParaRPr lang="en-US" dirty="0"/>
          </a:p>
          <a:p>
            <a:r>
              <a:rPr lang="en-US" dirty="0"/>
              <a:t>At its heart, we have:</a:t>
            </a:r>
          </a:p>
          <a:p>
            <a:pPr lvl="1"/>
            <a:r>
              <a:rPr lang="en-US" dirty="0"/>
              <a:t>GLM + Naïve Bayes</a:t>
            </a:r>
          </a:p>
          <a:p>
            <a:pPr lvl="1"/>
            <a:r>
              <a:rPr lang="en-US" dirty="0"/>
              <a:t>Ensembles: Random Forest + Gradient Boosted Machine</a:t>
            </a:r>
          </a:p>
          <a:p>
            <a:pPr lvl="1"/>
            <a:r>
              <a:rPr lang="en-US" dirty="0"/>
              <a:t>(Deep) Neural Networks</a:t>
            </a:r>
          </a:p>
          <a:p>
            <a:pPr lvl="1"/>
            <a:r>
              <a:rPr lang="en-US" dirty="0"/>
              <a:t>K-means clustering</a:t>
            </a:r>
          </a:p>
          <a:p>
            <a:pPr lvl="1"/>
            <a:r>
              <a:rPr lang="en-US" dirty="0"/>
              <a:t>PCA + </a:t>
            </a:r>
            <a:r>
              <a:rPr lang="en-US" dirty="0" err="1"/>
              <a:t>Generalised</a:t>
            </a:r>
            <a:r>
              <a:rPr lang="en-US" dirty="0"/>
              <a:t> Low Rank Models </a:t>
            </a:r>
          </a:p>
          <a:p>
            <a:pPr lvl="1"/>
            <a:r>
              <a:rPr lang="en-US" dirty="0"/>
              <a:t>Anomaly </a:t>
            </a:r>
            <a:r>
              <a:rPr lang="en-US" dirty="0" err="1"/>
              <a:t>Detectionm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41560-F92A-384B-8F85-B73E2BFFE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D945-BCEA-C244-9738-43B7A4D99A20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86968-5422-6048-9DDE-6064C8DBB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51D6C-0D9F-8742-BA0E-BE342770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1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889D2-51D3-7842-B9F7-06497BB91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02B6F-2122-D342-8C25-76FA0D370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do need to be careful with frameworks like this. </a:t>
            </a:r>
          </a:p>
          <a:p>
            <a:endParaRPr lang="en-US" dirty="0"/>
          </a:p>
          <a:p>
            <a:r>
              <a:rPr lang="en-US" dirty="0"/>
              <a:t>They are made for performance hardware, and will abuse a laptop’s battery</a:t>
            </a:r>
          </a:p>
          <a:p>
            <a:r>
              <a:rPr lang="en-US" dirty="0"/>
              <a:t>They are made to consume large amounts of CPU, and expect to have  it</a:t>
            </a:r>
          </a:p>
          <a:p>
            <a:r>
              <a:rPr lang="en-US" dirty="0"/>
              <a:t>Just because we use “more” resources doesn’t mean it will do ”better”</a:t>
            </a:r>
          </a:p>
          <a:p>
            <a:r>
              <a:rPr lang="en-US" dirty="0"/>
              <a:t>Via things like </a:t>
            </a:r>
            <a:r>
              <a:rPr lang="en-US" dirty="0" err="1"/>
              <a:t>AutoML</a:t>
            </a:r>
            <a:r>
              <a:rPr lang="en-US" dirty="0"/>
              <a:t> and automated parameter tuning and optimization we potentially search a large number of model permutations, which can be computationally expensive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F306F-3B7B-414C-B702-FB154305B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29D7-60C9-864C-BF08-A1DE1601083E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AFCF7-FB80-764F-B4FF-DCD0B7C74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10A27-09B0-F545-8DE8-ECE7DD4E7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413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31FD8-CF13-604E-9ADD-A865F182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of the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E7FDA-9FDF-E643-97D7-0AD8EC6A6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At the end you should be able to: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Set up and install h2o locally</a:t>
            </a:r>
          </a:p>
          <a:p>
            <a:r>
              <a:rPr lang="en-US" dirty="0"/>
              <a:t>Execute a series of methods in parallel </a:t>
            </a:r>
          </a:p>
          <a:p>
            <a:r>
              <a:rPr lang="en-US" dirty="0"/>
              <a:t>Perform a grid search for parameter tuning</a:t>
            </a:r>
          </a:p>
          <a:p>
            <a:r>
              <a:rPr lang="en-US" dirty="0"/>
              <a:t>Be in a position to identify when h2o will / will not help you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We’ll be working with 2 primary use cases: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Image classification of hand written numbers (the MNIST dataset)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Text </a:t>
            </a:r>
            <a:r>
              <a:rPr lang="en-US" dirty="0" err="1"/>
              <a:t>Categorisation</a:t>
            </a:r>
            <a:r>
              <a:rPr lang="en-US" dirty="0"/>
              <a:t> of Movie Reviews (a built in dataset)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looking at parallelizing:</a:t>
            </a:r>
          </a:p>
          <a:p>
            <a:r>
              <a:rPr lang="en-US" dirty="0"/>
              <a:t>PCA, a Random Forest, a logistic regression with elastic net regularization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9C53C-656F-BA4A-89C6-F4BFD853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A698B-3EE0-4248-9113-08F122D47496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1057E-2873-5145-B0B5-6772D939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D1866-5580-5B49-A16F-FA44B8654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63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425B13-9FC1-4B41-A35D-FBF62A243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D12A80-5AEE-524A-ABD8-BEBE091F6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Session I: Introduction </a:t>
            </a:r>
          </a:p>
          <a:p>
            <a:pPr lvl="1"/>
            <a:r>
              <a:rPr lang="en-US" dirty="0"/>
              <a:t>Overview h2o </a:t>
            </a:r>
          </a:p>
          <a:p>
            <a:pPr lvl="1"/>
            <a:r>
              <a:rPr lang="en-US" dirty="0"/>
              <a:t>Introducing cloud resources</a:t>
            </a:r>
          </a:p>
          <a:p>
            <a:pPr lvl="1"/>
            <a:r>
              <a:rPr lang="en-US" dirty="0"/>
              <a:t>How to installation of h2o (start of lab 1)</a:t>
            </a:r>
          </a:p>
          <a:p>
            <a:r>
              <a:rPr lang="en-US" dirty="0"/>
              <a:t>Session II: Lab I</a:t>
            </a:r>
          </a:p>
          <a:p>
            <a:pPr lvl="1"/>
            <a:r>
              <a:rPr lang="en-IE" dirty="0"/>
              <a:t>Loading and preparing data for h2o</a:t>
            </a:r>
          </a:p>
          <a:p>
            <a:pPr lvl="1"/>
            <a:r>
              <a:rPr lang="en-IE" dirty="0"/>
              <a:t>Parallel PCA: R vs. h2o</a:t>
            </a:r>
          </a:p>
          <a:p>
            <a:pPr lvl="1"/>
            <a:r>
              <a:rPr lang="en-IE" dirty="0"/>
              <a:t>Intro to cloud resources for the session (running back in Ireland)</a:t>
            </a:r>
          </a:p>
          <a:p>
            <a:r>
              <a:rPr lang="en-IE" dirty="0"/>
              <a:t>Session III: Image Classification </a:t>
            </a:r>
          </a:p>
          <a:p>
            <a:pPr lvl="1"/>
            <a:r>
              <a:rPr lang="en-IE" dirty="0"/>
              <a:t>Brief intro to random forests (for anyone not familiar)</a:t>
            </a:r>
          </a:p>
          <a:p>
            <a:pPr lvl="1"/>
            <a:r>
              <a:rPr lang="en-IE" dirty="0"/>
              <a:t>a parallelised random forest with Grid Search for parameter tuning</a:t>
            </a:r>
          </a:p>
          <a:p>
            <a:r>
              <a:rPr lang="en-US" dirty="0"/>
              <a:t>Session IV: Text Classification </a:t>
            </a:r>
          </a:p>
          <a:p>
            <a:pPr lvl="1"/>
            <a:r>
              <a:rPr lang="en-US" dirty="0"/>
              <a:t>Brief intro to text classification and preprocessing</a:t>
            </a:r>
          </a:p>
          <a:p>
            <a:pPr lvl="1"/>
            <a:r>
              <a:rPr lang="en-US" dirty="0"/>
              <a:t>Parallel elastic net on logistic regression (two ways)</a:t>
            </a:r>
          </a:p>
          <a:p>
            <a:r>
              <a:rPr lang="en-US" dirty="0"/>
              <a:t>Session V: Closing</a:t>
            </a:r>
          </a:p>
          <a:p>
            <a:pPr lvl="1"/>
            <a:r>
              <a:rPr lang="en-US" dirty="0"/>
              <a:t>Exercise solution</a:t>
            </a:r>
          </a:p>
          <a:p>
            <a:pPr lvl="1"/>
            <a:r>
              <a:rPr lang="en-US" dirty="0"/>
              <a:t>Takeaways on the use of cloud resources</a:t>
            </a:r>
          </a:p>
          <a:p>
            <a:pPr lvl="1"/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7EB69DD-356B-9C4E-B0A5-937B63C11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4482-F0A6-F145-85E7-A0834FDCA0EE}" type="datetime1">
              <a:rPr lang="en-IE" smtClean="0"/>
              <a:t>02/04/2018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F624F35-7EBD-6A40-B04B-EECA7CEE0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A8CC2A-B54B-1541-8577-C45ECBD4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01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957F1-0F15-9C4C-A21D-B0CDFE971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BBFA6-7134-DB4D-8D09-8905F19F2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overview of h2o, by h2o developers is available here, and provides more information (and examples, but in Python)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https://www.slideshare.net/0xdata/introduction-to-machine-learning-with-h2o-and-python</a:t>
            </a:r>
            <a:r>
              <a:rPr lang="en-US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B9C4DA-697B-FA49-BA52-CBEE2D449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A7F-EFA8-C64B-A657-DDDF9E412A26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CD434-89CC-0E4D-A15D-0E5BD18C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7B5C3-6C45-E84E-9004-94463EFA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58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780768-E8A9-7440-BF88-6D976E8CD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III: Random Forest (Recap)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248622-9FBA-EF4B-9553-E50F63C1F3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/>
              <a:t>Dr. Simon Caton</a:t>
            </a:r>
          </a:p>
        </p:txBody>
      </p:sp>
    </p:spTree>
    <p:extLst>
      <p:ext uri="{BB962C8B-B14F-4D97-AF65-F5344CB8AC3E}">
        <p14:creationId xmlns:p14="http://schemas.microsoft.com/office/powerpoint/2010/main" val="1160800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Decision Tree Example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F339C-882A-7A46-A4F6-CDCD0AD41004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Content Placeholder 6" descr="Decision_tree_mode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92" r="-1019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369" y="1198563"/>
            <a:ext cx="2467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Test Case:</a:t>
            </a:r>
          </a:p>
          <a:p>
            <a:r>
              <a:rPr lang="en-GB" dirty="0">
                <a:solidFill>
                  <a:schemeClr val="bg1"/>
                </a:solidFill>
              </a:rPr>
              <a:t>Outlook=Sunny, Temp=Hot,</a:t>
            </a:r>
          </a:p>
          <a:p>
            <a:r>
              <a:rPr lang="en-GB" dirty="0">
                <a:solidFill>
                  <a:schemeClr val="bg1"/>
                </a:solidFill>
              </a:rPr>
              <a:t>Humidity&gt;70,</a:t>
            </a:r>
          </a:p>
          <a:p>
            <a:r>
              <a:rPr lang="en-GB" dirty="0">
                <a:solidFill>
                  <a:schemeClr val="bg1"/>
                </a:solidFill>
              </a:rPr>
              <a:t>Windy=True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6096000" y="972457"/>
            <a:ext cx="1814286" cy="968247"/>
          </a:xfrm>
          <a:prstGeom prst="wedgeRectCallout">
            <a:avLst>
              <a:gd name="adj1" fmla="val -99024"/>
              <a:gd name="adj2" fmla="val 38227"/>
            </a:avLst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Root node: the “best” attribute for making a decision</a:t>
            </a:r>
          </a:p>
        </p:txBody>
      </p:sp>
    </p:spTree>
    <p:extLst>
      <p:ext uri="{BB962C8B-B14F-4D97-AF65-F5344CB8AC3E}">
        <p14:creationId xmlns:p14="http://schemas.microsoft.com/office/powerpoint/2010/main" val="462401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Appropriate Use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Instances are represented by attribute-value pairs</a:t>
            </a:r>
          </a:p>
          <a:p>
            <a:pPr lvl="1"/>
            <a:r>
              <a:rPr lang="en-GB" dirty="0"/>
              <a:t>A fixed set of attributes (e.g. temperature) and their values (e.g. hot)</a:t>
            </a:r>
          </a:p>
          <a:p>
            <a:pPr lvl="1"/>
            <a:r>
              <a:rPr lang="en-GB" dirty="0"/>
              <a:t>The easiest scenario is a small number of disjoint (nominal/ordinal) values (e.g. hot, mild, cold)</a:t>
            </a:r>
          </a:p>
          <a:p>
            <a:pPr lvl="1"/>
            <a:r>
              <a:rPr lang="en-GB" dirty="0"/>
              <a:t>Of course numerical representations are also possible</a:t>
            </a:r>
          </a:p>
          <a:p>
            <a:pPr lvl="1"/>
            <a:endParaRPr lang="en-GB" dirty="0"/>
          </a:p>
          <a:p>
            <a:r>
              <a:rPr lang="en-GB" dirty="0"/>
              <a:t>The target function has discrete output values</a:t>
            </a:r>
          </a:p>
          <a:p>
            <a:pPr lvl="1"/>
            <a:r>
              <a:rPr lang="en-GB" dirty="0"/>
              <a:t>The example is a Boolean classifier: yes or no for all instances</a:t>
            </a:r>
          </a:p>
          <a:p>
            <a:pPr lvl="1"/>
            <a:r>
              <a:rPr lang="en-GB" dirty="0"/>
              <a:t>This does not mean that only 2 values are possible though</a:t>
            </a:r>
          </a:p>
          <a:p>
            <a:pPr lvl="1"/>
            <a:r>
              <a:rPr lang="en-GB" dirty="0"/>
              <a:t>Real-valued target functions however are a little more involved</a:t>
            </a:r>
          </a:p>
          <a:p>
            <a:pPr lvl="1"/>
            <a:endParaRPr lang="en-GB" dirty="0"/>
          </a:p>
          <a:p>
            <a:r>
              <a:rPr lang="en-GB" dirty="0"/>
              <a:t>The training data may contain errors.</a:t>
            </a:r>
          </a:p>
          <a:p>
            <a:pPr lvl="1"/>
            <a:r>
              <a:rPr lang="en-GB" dirty="0"/>
              <a:t>Decision trees are robust to errors in training data</a:t>
            </a:r>
          </a:p>
          <a:p>
            <a:pPr lvl="1"/>
            <a:endParaRPr lang="en-GB" dirty="0"/>
          </a:p>
          <a:p>
            <a:r>
              <a:rPr lang="en-GB" dirty="0"/>
              <a:t>The training data may contain missing values.	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FD6EC-F715-624E-83B2-3997BB8F0AC2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65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“Best”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Related notions for “best”</a:t>
            </a:r>
          </a:p>
          <a:p>
            <a:pPr lvl="1"/>
            <a:r>
              <a:rPr lang="en-GB" dirty="0"/>
              <a:t>Information gain: a statistical property that measures how well an attribute separates training examples according to their target classification (label)</a:t>
            </a:r>
          </a:p>
          <a:p>
            <a:pPr lvl="1"/>
            <a:r>
              <a:rPr lang="en-GB" dirty="0"/>
              <a:t>Entropy: characterises the (</a:t>
            </a:r>
            <a:r>
              <a:rPr lang="en-GB" dirty="0" err="1"/>
              <a:t>im</a:t>
            </a:r>
            <a:r>
              <a:rPr lang="en-GB" dirty="0"/>
              <a:t>)purity of an arbitrary collections of some target concept</a:t>
            </a:r>
          </a:p>
          <a:p>
            <a:pPr lvl="1"/>
            <a:endParaRPr lang="en-GB" dirty="0"/>
          </a:p>
          <a:p>
            <a:pPr lvl="2"/>
            <a:r>
              <a:rPr lang="en-GB" dirty="0"/>
              <a:t>Binary:</a:t>
            </a:r>
          </a:p>
          <a:p>
            <a:pPr lvl="2"/>
            <a:r>
              <a:rPr lang="en-GB" dirty="0"/>
              <a:t>If entropy = 0 all members of S belong to the same class</a:t>
            </a:r>
          </a:p>
          <a:p>
            <a:pPr lvl="2"/>
            <a:r>
              <a:rPr lang="en-GB" dirty="0"/>
              <a:t>If entropy = 1 the collection contains an equal number of positive and negative numbers</a:t>
            </a:r>
          </a:p>
          <a:p>
            <a:pPr lvl="1"/>
            <a:endParaRPr lang="en-GB" dirty="0"/>
          </a:p>
          <a:p>
            <a:pPr lvl="2"/>
            <a:r>
              <a:rPr lang="en-GB" dirty="0"/>
              <a:t>Non-binary</a:t>
            </a:r>
          </a:p>
          <a:p>
            <a:pPr lvl="2"/>
            <a:endParaRPr lang="en-GB" dirty="0"/>
          </a:p>
          <a:p>
            <a:pPr lvl="2"/>
            <a:r>
              <a:rPr lang="en-GB" dirty="0"/>
              <a:t>Here entropy can be as large as log</a:t>
            </a:r>
            <a:r>
              <a:rPr lang="en-GB" baseline="-25000" dirty="0"/>
              <a:t>2</a:t>
            </a:r>
            <a:r>
              <a:rPr lang="en-GB" dirty="0"/>
              <a:t>c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42AC-6ECA-C544-9D9F-0EF7C86A6C3B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9470599" y="663949"/>
          <a:ext cx="4981917" cy="462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Equation" r:id="rId3" imgW="2324100" imgH="215900" progId="Equation.3">
                  <p:embed/>
                </p:oleObj>
              </mc:Choice>
              <mc:Fallback>
                <p:oleObj name="Equation" r:id="rId3" imgW="2324100" imgH="2159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70599" y="663949"/>
                        <a:ext cx="4981917" cy="462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entrop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76" y="2983602"/>
            <a:ext cx="4986528" cy="4693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42195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⊖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3311094" y="2614999"/>
            <a:ext cx="1814286" cy="410632"/>
          </a:xfrm>
          <a:prstGeom prst="wedgeRectCallout">
            <a:avLst>
              <a:gd name="adj1" fmla="val 27223"/>
              <a:gd name="adj2" fmla="val 78267"/>
            </a:avLst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Proportion of positive instances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5686869" y="2614999"/>
            <a:ext cx="1995715" cy="410632"/>
          </a:xfrm>
          <a:prstGeom prst="wedgeRectCallout">
            <a:avLst>
              <a:gd name="adj1" fmla="val -17474"/>
              <a:gd name="adj2" fmla="val 72745"/>
            </a:avLst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Proportion of negative instances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9403707" y="823754"/>
          <a:ext cx="3566290" cy="980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0" name="Equation" r:id="rId6" imgW="1663700" imgH="457200" progId="Equation.3">
                  <p:embed/>
                </p:oleObj>
              </mc:Choice>
              <mc:Fallback>
                <p:oleObj name="Equation" r:id="rId6" imgW="1663700" imgH="457200" progId="Equation.3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403707" y="823754"/>
                        <a:ext cx="3566290" cy="980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 descr="entropy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471" y="4188507"/>
            <a:ext cx="3572256" cy="981456"/>
          </a:xfrm>
          <a:prstGeom prst="rect">
            <a:avLst/>
          </a:prstGeom>
        </p:spPr>
      </p:pic>
      <p:sp>
        <p:nvSpPr>
          <p:cNvPr id="16" name="Rectangular Callout 15"/>
          <p:cNvSpPr/>
          <p:nvPr/>
        </p:nvSpPr>
        <p:spPr>
          <a:xfrm>
            <a:off x="6781800" y="4016582"/>
            <a:ext cx="1995715" cy="661328"/>
          </a:xfrm>
          <a:prstGeom prst="wedgeRectCallout">
            <a:avLst>
              <a:gd name="adj1" fmla="val -54518"/>
              <a:gd name="adj2" fmla="val 44349"/>
            </a:avLst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Proportion of instances belonging to class c</a:t>
            </a:r>
          </a:p>
        </p:txBody>
      </p:sp>
    </p:spTree>
    <p:extLst>
      <p:ext uri="{BB962C8B-B14F-4D97-AF65-F5344CB8AC3E}">
        <p14:creationId xmlns:p14="http://schemas.microsoft.com/office/powerpoint/2010/main" val="2837153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“Best” attribute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 entropy tells us how (</a:t>
            </a:r>
            <a:r>
              <a:rPr lang="en-GB" dirty="0" err="1"/>
              <a:t>im</a:t>
            </a:r>
            <a:r>
              <a:rPr lang="en-GB" dirty="0"/>
              <a:t>)pure a collection is, so we can now define a means to use it in terms of classification performance</a:t>
            </a:r>
          </a:p>
          <a:p>
            <a:endParaRPr lang="en-GB" dirty="0"/>
          </a:p>
          <a:p>
            <a:r>
              <a:rPr lang="en-GB" dirty="0"/>
              <a:t>Information gain: essentially the reduction in entropy caused by partitioning instances in the training data according to the attribute currently under consideration: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A88DA-AEB9-D140-BF4F-226338FAFE18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9319969" y="272608"/>
          <a:ext cx="5444716" cy="854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Equation" r:id="rId3" imgW="3073400" imgH="482600" progId="Equation.3">
                  <p:embed/>
                </p:oleObj>
              </mc:Choice>
              <mc:Fallback>
                <p:oleObj name="Equation" r:id="rId3" imgW="3073400" imgH="4826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19969" y="272608"/>
                        <a:ext cx="5444716" cy="8549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Gai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704" y="3150764"/>
            <a:ext cx="6001512" cy="945490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2478680" y="4027045"/>
            <a:ext cx="1995715" cy="661328"/>
          </a:xfrm>
          <a:prstGeom prst="wedgeRectCallout">
            <a:avLst>
              <a:gd name="adj1" fmla="val 64798"/>
              <a:gd name="adj2" fmla="val -48236"/>
            </a:avLst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Set of all possible values for attribute A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6453414" y="4027045"/>
            <a:ext cx="2195287" cy="661328"/>
          </a:xfrm>
          <a:prstGeom prst="wedgeRectCallout">
            <a:avLst>
              <a:gd name="adj1" fmla="val -64504"/>
              <a:gd name="adj2" fmla="val -80240"/>
            </a:avLst>
          </a:prstGeom>
          <a:solidFill>
            <a:schemeClr val="bg2">
              <a:lumMod val="2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Expected entropy change through a proposed attribute space partition</a:t>
            </a:r>
          </a:p>
        </p:txBody>
      </p:sp>
    </p:spTree>
    <p:extLst>
      <p:ext uri="{BB962C8B-B14F-4D97-AF65-F5344CB8AC3E}">
        <p14:creationId xmlns:p14="http://schemas.microsoft.com/office/powerpoint/2010/main" val="1460832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Moving beyond just information gain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is a natural bias in the information gain measure:</a:t>
            </a:r>
          </a:p>
          <a:p>
            <a:pPr lvl="1"/>
            <a:r>
              <a:rPr lang="en-GB" dirty="0"/>
              <a:t>It will favour attributes with many values over those with fewer values</a:t>
            </a:r>
          </a:p>
          <a:p>
            <a:pPr lvl="1"/>
            <a:r>
              <a:rPr lang="en-GB" dirty="0"/>
              <a:t>E.g. think of date: this will be great (probably) on training data, but not test data – it will result in a fairly broad tree; lots of little sub-samples of the attribute value space!</a:t>
            </a:r>
          </a:p>
          <a:p>
            <a:pPr lvl="1"/>
            <a:r>
              <a:rPr lang="en-GB" dirty="0"/>
              <a:t>So it will have a high information gain, but a poor predictive power</a:t>
            </a:r>
          </a:p>
          <a:p>
            <a:pPr lvl="1"/>
            <a:endParaRPr lang="en-GB" dirty="0"/>
          </a:p>
          <a:p>
            <a:r>
              <a:rPr lang="en-GB" dirty="0"/>
              <a:t>One thing we can do here is to look at how broadly and uniformly an attribute splits the data: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</a:t>
            </a:r>
            <a:r>
              <a:rPr lang="en-GB" baseline="-25000" dirty="0"/>
              <a:t>i</a:t>
            </a:r>
            <a:r>
              <a:rPr lang="en-GB" dirty="0"/>
              <a:t> is the c-valued split of attribute A</a:t>
            </a:r>
          </a:p>
          <a:p>
            <a:r>
              <a:rPr lang="en-GB" dirty="0"/>
              <a:t>This is actually the entropy of S </a:t>
            </a:r>
            <a:r>
              <a:rPr lang="en-GB" dirty="0" err="1"/>
              <a:t>w.r.t</a:t>
            </a:r>
            <a:r>
              <a:rPr lang="en-GB" dirty="0"/>
              <a:t>. the attribute values of A; </a:t>
            </a:r>
          </a:p>
          <a:p>
            <a:pPr lvl="1"/>
            <a:r>
              <a:rPr lang="en-GB" dirty="0"/>
              <a:t>Instead of the entropy of S </a:t>
            </a:r>
            <a:r>
              <a:rPr lang="en-GB" dirty="0" err="1"/>
              <a:t>w.r.t</a:t>
            </a:r>
            <a:r>
              <a:rPr lang="en-GB" dirty="0"/>
              <a:t>. the target attribute that whose value is to be predicted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871-0A48-0645-A4B3-834635A9E211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-4491817" y="1028225"/>
          <a:ext cx="4342273" cy="83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3" imgW="2451100" imgH="469900" progId="Equation.3">
                  <p:embed/>
                </p:oleObj>
              </mc:Choice>
              <mc:Fallback>
                <p:oleObj name="Equation" r:id="rId3" imgW="2451100" imgH="4699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491817" y="1028225"/>
                        <a:ext cx="4342273" cy="832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splitinformat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418" y="3953944"/>
            <a:ext cx="5259202" cy="101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200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Gain Ratio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 if we can define this ratio we can augment our Gain function to consider it: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This will penalise attributes with uniformly distributed values</a:t>
            </a:r>
          </a:p>
          <a:p>
            <a:pPr lvl="1"/>
            <a:r>
              <a:rPr lang="en-GB" dirty="0"/>
              <a:t>Thus preventing them from being root nodes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CF26A-9904-2B42-8A73-8722F85BBB2C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-5411788" y="431800"/>
          <a:ext cx="5418138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Equation" r:id="rId3" imgW="2527300" imgH="431800" progId="Equation.3">
                  <p:embed/>
                </p:oleObj>
              </mc:Choice>
              <mc:Fallback>
                <p:oleObj name="Equation" r:id="rId3" imgW="2527300" imgH="4318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411788" y="431800"/>
                        <a:ext cx="5418138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GainRat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529" y="2348070"/>
            <a:ext cx="6564782" cy="112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192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Avoiding over fitting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Over fitting:</a:t>
            </a:r>
          </a:p>
          <a:p>
            <a:pPr lvl="1"/>
            <a:r>
              <a:rPr lang="en-GB" dirty="0"/>
              <a:t>Given a hypothesis space H, a hypothesis </a:t>
            </a:r>
            <a:r>
              <a:rPr lang="en-GB" i="1" dirty="0"/>
              <a:t>h</a:t>
            </a:r>
            <a:r>
              <a:rPr lang="en-GB" dirty="0"/>
              <a:t> ∈ H is said to over fit the data if there exists some other hypothesis </a:t>
            </a:r>
            <a:r>
              <a:rPr lang="en-GB" i="1" dirty="0"/>
              <a:t>h</a:t>
            </a:r>
            <a:r>
              <a:rPr lang="en-GB" dirty="0"/>
              <a:t>’ ∈ H, such that h has a smaller error than </a:t>
            </a:r>
            <a:r>
              <a:rPr lang="en-GB" i="1" dirty="0"/>
              <a:t>h</a:t>
            </a:r>
            <a:r>
              <a:rPr lang="en-GB" dirty="0"/>
              <a:t>’ over the training examples, but </a:t>
            </a:r>
            <a:r>
              <a:rPr lang="en-GB" i="1" dirty="0"/>
              <a:t>h</a:t>
            </a:r>
            <a:r>
              <a:rPr lang="en-GB" dirty="0"/>
              <a:t>’ has a smaller error than </a:t>
            </a:r>
            <a:r>
              <a:rPr lang="en-GB" i="1" dirty="0"/>
              <a:t>h</a:t>
            </a:r>
            <a:r>
              <a:rPr lang="en-GB" dirty="0"/>
              <a:t> over the entire distribution of instances.</a:t>
            </a:r>
          </a:p>
          <a:p>
            <a:pPr lvl="1"/>
            <a:endParaRPr lang="en-GB" dirty="0"/>
          </a:p>
          <a:p>
            <a:r>
              <a:rPr lang="en-GB" dirty="0"/>
              <a:t>To avoid this, we prune the tree: yes really! We cut the leaves</a:t>
            </a:r>
          </a:p>
          <a:p>
            <a:endParaRPr lang="en-GB" dirty="0"/>
          </a:p>
          <a:p>
            <a:r>
              <a:rPr lang="en-GB" dirty="0"/>
              <a:t>2 main approaches:</a:t>
            </a:r>
          </a:p>
          <a:p>
            <a:pPr lvl="1"/>
            <a:r>
              <a:rPr lang="en-GB" dirty="0"/>
              <a:t>Pre-prune: when the tree reaches some pre-determined size (or similar) stop</a:t>
            </a:r>
          </a:p>
          <a:p>
            <a:pPr lvl="1"/>
            <a:r>
              <a:rPr lang="en-GB" dirty="0"/>
              <a:t>Post-prune: allow the tree to grow to full size and then cut it back</a:t>
            </a:r>
          </a:p>
          <a:p>
            <a:pPr lvl="1"/>
            <a:endParaRPr lang="en-GB" dirty="0"/>
          </a:p>
          <a:p>
            <a:r>
              <a:rPr lang="en-GB" dirty="0"/>
              <a:t>Although 1 looks more appealing it’s very hard to guestimate when to stop – it’s only used when runtime is an issue. </a:t>
            </a:r>
          </a:p>
          <a:p>
            <a:pPr lvl="1"/>
            <a:r>
              <a:rPr lang="en-GB" dirty="0"/>
              <a:t>It also doesn’t allow all possible (potentially) valuable attribute combinations to emerge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E6E8B-F2D3-D540-84E4-40967FD926F5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47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An ensemble classifier using many decision tree models</a:t>
            </a:r>
          </a:p>
          <a:p>
            <a:pPr lvl="0"/>
            <a:r>
              <a:rPr lang="en-GB" dirty="0"/>
              <a:t>Can be used for classification or regression problems</a:t>
            </a:r>
          </a:p>
          <a:p>
            <a:pPr lvl="0"/>
            <a:r>
              <a:rPr lang="en-GB" dirty="0"/>
              <a:t>Accuracy and variable importance information is provided with the results</a:t>
            </a:r>
          </a:p>
          <a:p>
            <a:endParaRPr lang="en-GB" dirty="0"/>
          </a:p>
          <a:p>
            <a:r>
              <a:rPr lang="en-GB" dirty="0"/>
              <a:t>The random bit: how training data is used:</a:t>
            </a:r>
          </a:p>
          <a:p>
            <a:pPr lvl="1"/>
            <a:r>
              <a:rPr lang="en-GB" dirty="0"/>
              <a:t>A different random subset of the training data is selected (~2/3), with replacement, to train each tree</a:t>
            </a:r>
          </a:p>
          <a:p>
            <a:pPr lvl="1"/>
            <a:r>
              <a:rPr lang="en-GB" dirty="0"/>
              <a:t>The remaining 1/3 is used to estimate error and variable importance</a:t>
            </a:r>
          </a:p>
          <a:p>
            <a:pPr lvl="1"/>
            <a:r>
              <a:rPr lang="en-GB" dirty="0"/>
              <a:t>Class assignment is made by the number of votes from all of the trees and for regression the average of the results is used </a:t>
            </a:r>
            <a:r>
              <a:rPr lang="en-US" dirty="0"/>
              <a:t> </a:t>
            </a:r>
            <a:endParaRPr lang="en-GB" dirty="0"/>
          </a:p>
          <a:p>
            <a:pPr lvl="0"/>
            <a:r>
              <a:rPr lang="en-GB" dirty="0"/>
              <a:t>A randomly selected subset of attributes is used to split each node – where the number to use is selected by the user</a:t>
            </a:r>
          </a:p>
          <a:p>
            <a:pPr lvl="1"/>
            <a:r>
              <a:rPr lang="en-GB" dirty="0"/>
              <a:t>Smaller subset produces less correlation (lower error rate) but lower predictive power (high error rate)</a:t>
            </a:r>
          </a:p>
          <a:p>
            <a:pPr lvl="1"/>
            <a:r>
              <a:rPr lang="en-GB" dirty="0"/>
              <a:t>It is often hard to estimate what the right number of attributes to use is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0B4CF-DAAD-F443-BFFB-489146C9F78D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22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D4E2D-D85E-5B49-81FA-D711E1AC0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 101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093A9E-E502-2E42-AD34-4B8194EEEA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/>
              <a:t>Dr. Simon Caton</a:t>
            </a:r>
          </a:p>
        </p:txBody>
      </p:sp>
    </p:spTree>
    <p:extLst>
      <p:ext uri="{BB962C8B-B14F-4D97-AF65-F5344CB8AC3E}">
        <p14:creationId xmlns:p14="http://schemas.microsoft.com/office/powerpoint/2010/main" val="2036648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Pros and Cons of a Random Forest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Advantages</a:t>
            </a:r>
          </a:p>
          <a:p>
            <a:pPr lvl="1"/>
            <a:r>
              <a:rPr lang="en-GB" dirty="0"/>
              <a:t>No need to prune trees</a:t>
            </a:r>
          </a:p>
          <a:p>
            <a:pPr lvl="1"/>
            <a:r>
              <a:rPr lang="en-GB" dirty="0"/>
              <a:t>Accuracy and variable importance generated automatically</a:t>
            </a:r>
          </a:p>
          <a:p>
            <a:pPr lvl="1"/>
            <a:r>
              <a:rPr lang="en-GB" dirty="0" err="1"/>
              <a:t>Overfitting</a:t>
            </a:r>
            <a:r>
              <a:rPr lang="en-GB" dirty="0"/>
              <a:t> is not a problem</a:t>
            </a:r>
          </a:p>
          <a:p>
            <a:pPr lvl="1"/>
            <a:r>
              <a:rPr lang="en-GB" dirty="0"/>
              <a:t>Not very sensitive to outliers in training data</a:t>
            </a:r>
          </a:p>
          <a:p>
            <a:pPr lvl="1"/>
            <a:r>
              <a:rPr lang="en-GB" dirty="0"/>
              <a:t>Easy to set parameters</a:t>
            </a:r>
          </a:p>
          <a:p>
            <a:pPr lvl="1"/>
            <a:endParaRPr lang="en-GB" dirty="0"/>
          </a:p>
          <a:p>
            <a:pPr lvl="0"/>
            <a:r>
              <a:rPr lang="en-GB" dirty="0"/>
              <a:t>Disadvantages:</a:t>
            </a:r>
          </a:p>
          <a:p>
            <a:pPr lvl="1"/>
            <a:r>
              <a:rPr lang="en-GB" dirty="0"/>
              <a:t>Some implementations (e.g. R’s </a:t>
            </a:r>
            <a:r>
              <a:rPr lang="en-GB" dirty="0" err="1"/>
              <a:t>randomForest</a:t>
            </a:r>
            <a:r>
              <a:rPr lang="en-GB" dirty="0"/>
              <a:t>) cannot deal with missing values without some help</a:t>
            </a:r>
          </a:p>
          <a:p>
            <a:pPr lvl="1"/>
            <a:r>
              <a:rPr lang="en-GB" dirty="0"/>
              <a:t>Regression can't predict beyond range in the training data </a:t>
            </a:r>
          </a:p>
          <a:p>
            <a:pPr lvl="1"/>
            <a:r>
              <a:rPr lang="en-GB" dirty="0"/>
              <a:t>In regression extreme values are often not predicted accurately – underestimate highs and overestimate lows  </a:t>
            </a:r>
          </a:p>
          <a:p>
            <a:pPr lvl="1"/>
            <a:r>
              <a:rPr lang="en-GB" dirty="0"/>
              <a:t>Can be quite computationally expensive to build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0B0-3329-3544-A1B2-4378E23996E6}" type="datetime1">
              <a:rPr lang="en-IE" smtClean="0"/>
              <a:t>02/04/2018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007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C32C3-40B9-FA46-8FDE-1686ABD32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 we will explore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3A6A93-1FAB-FB45-9A7C-94E2768BF3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999" y="1822968"/>
            <a:ext cx="6002274" cy="404484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41FF80-9B81-A249-8C81-CA5A45FEAD31}"/>
              </a:ext>
            </a:extLst>
          </p:cNvPr>
          <p:cNvSpPr txBox="1"/>
          <p:nvPr/>
        </p:nvSpPr>
        <p:spPr>
          <a:xfrm>
            <a:off x="1119209" y="1418897"/>
            <a:ext cx="6583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40000 images of handwritten digits, as a classification problem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B133B0-F173-3F43-8F93-180243AAC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224A-C00A-4540-93A4-F103047096D6}" type="datetime1">
              <a:rPr lang="en-IE" smtClean="0"/>
              <a:t>02/04/2018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3EB701-71B8-A141-B01E-D6B709062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214021-151B-D34C-A059-952F5876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003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5F9994D-B757-F744-BEF2-7CAE4D8E2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IV: Intro to text mining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5B06B1-6D85-774E-A8CB-A1762369A0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/>
              <a:t>Dr. Simon Caton</a:t>
            </a:r>
          </a:p>
        </p:txBody>
      </p:sp>
    </p:spTree>
    <p:extLst>
      <p:ext uri="{BB962C8B-B14F-4D97-AF65-F5344CB8AC3E}">
        <p14:creationId xmlns:p14="http://schemas.microsoft.com/office/powerpoint/2010/main" val="22415890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process of deriving </a:t>
            </a:r>
            <a:r>
              <a:rPr lang="en-US" b="1" dirty="0"/>
              <a:t>high-quality</a:t>
            </a:r>
            <a:r>
              <a:rPr lang="en-US" dirty="0"/>
              <a:t> information from text</a:t>
            </a:r>
          </a:p>
          <a:p>
            <a:endParaRPr lang="en-US" dirty="0"/>
          </a:p>
          <a:p>
            <a:r>
              <a:rPr lang="en-US" dirty="0"/>
              <a:t>Apply linguistic or statistical techniques to extract concepts or patterns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Transform unstructured information (text) into data for the application of traditional analysis techniques</a:t>
            </a:r>
          </a:p>
          <a:p>
            <a:endParaRPr lang="en-US" dirty="0"/>
          </a:p>
          <a:p>
            <a:r>
              <a:rPr lang="en-US" dirty="0"/>
              <a:t>Discern meaning and relationships in large volumes of information in previously </a:t>
            </a:r>
            <a:r>
              <a:rPr lang="en-US" dirty="0" err="1"/>
              <a:t>unprocessable</a:t>
            </a:r>
            <a:r>
              <a:rPr lang="en-US" dirty="0"/>
              <a:t> formats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524000" y="2132025"/>
          <a:ext cx="6096000" cy="1743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A024-3001-F045-8FC9-8E0A378B0C6F}" type="datetime1">
              <a:rPr lang="en-IE" smtClean="0"/>
              <a:t>02/04/2018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50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Process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147520"/>
              </p:ext>
            </p:extLst>
          </p:nvPr>
        </p:nvGraphicFramePr>
        <p:xfrm>
          <a:off x="392113" y="1198563"/>
          <a:ext cx="8356600" cy="4894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U-Turn Arrow 6"/>
          <p:cNvSpPr/>
          <p:nvPr/>
        </p:nvSpPr>
        <p:spPr>
          <a:xfrm flipH="1" flipV="1">
            <a:off x="4328762" y="4724480"/>
            <a:ext cx="1993690" cy="727628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tx1">
              <a:lumMod val="85000"/>
              <a:lumOff val="15000"/>
            </a:schemeClr>
          </a:solidFill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980B-E6EA-7749-B053-DBD627AB45BA}" type="datetime1">
              <a:rPr lang="en-IE" smtClean="0"/>
              <a:t>02/04/2018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821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 and feature extraction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Encoding changes e.g. UTF-8 </a:t>
            </a:r>
            <a:r>
              <a:rPr lang="en-GB" dirty="0">
                <a:sym typeface="Wingdings"/>
              </a:rPr>
              <a:t>  </a:t>
            </a:r>
            <a:r>
              <a:rPr lang="en-GB" dirty="0"/>
              <a:t>ASCII </a:t>
            </a:r>
          </a:p>
          <a:p>
            <a:pPr lvl="1"/>
            <a:r>
              <a:rPr lang="en-GB" dirty="0"/>
              <a:t>If using text from Social Media this is especially important (e.g. </a:t>
            </a:r>
            <a:r>
              <a:rPr lang="en-GB" dirty="0" err="1"/>
              <a:t>emojis</a:t>
            </a:r>
            <a:r>
              <a:rPr lang="en-GB" dirty="0"/>
              <a:t>!)</a:t>
            </a:r>
          </a:p>
          <a:p>
            <a:endParaRPr lang="en-GB" dirty="0"/>
          </a:p>
          <a:p>
            <a:r>
              <a:rPr lang="en-GB" dirty="0"/>
              <a:t>Removing / changing special characters: e.g. </a:t>
            </a:r>
          </a:p>
          <a:p>
            <a:pPr lvl="1"/>
            <a:r>
              <a:rPr lang="en-GB" dirty="0"/>
              <a:t>Naïve vs. naive</a:t>
            </a:r>
          </a:p>
          <a:p>
            <a:pPr lvl="1"/>
            <a:r>
              <a:rPr lang="en-GB" dirty="0" err="1"/>
              <a:t>Grüß</a:t>
            </a:r>
            <a:r>
              <a:rPr lang="en-GB" dirty="0"/>
              <a:t> vs. </a:t>
            </a:r>
            <a:r>
              <a:rPr lang="en-GB" dirty="0" err="1"/>
              <a:t>gruess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Removing unneeded parts of text: URLs, stop words, numbers, suffixes/prefixes, uncommon words etc.</a:t>
            </a:r>
          </a:p>
          <a:p>
            <a:pPr lvl="1"/>
            <a:r>
              <a:rPr lang="en-GB" dirty="0"/>
              <a:t>Decisions here will be use case specific</a:t>
            </a:r>
          </a:p>
          <a:p>
            <a:pPr lvl="1"/>
            <a:endParaRPr lang="en-GB" dirty="0"/>
          </a:p>
          <a:p>
            <a:r>
              <a:rPr lang="en-GB" dirty="0"/>
              <a:t>Dimensionality reduction:</a:t>
            </a:r>
          </a:p>
          <a:p>
            <a:pPr lvl="1"/>
            <a:r>
              <a:rPr lang="en-GB" dirty="0"/>
              <a:t>E.g. changing case from sentence case to all upper/lower case</a:t>
            </a:r>
          </a:p>
          <a:p>
            <a:pPr lvl="1"/>
            <a:r>
              <a:rPr lang="en-GB" dirty="0"/>
              <a:t>Removing rare or infrequent words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86B4-E0F2-7746-B91A-0DD6F81BEF5B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374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Text Analysis /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Information Retrieval</a:t>
            </a:r>
          </a:p>
          <a:p>
            <a:r>
              <a:rPr lang="en-GB" dirty="0"/>
              <a:t>Lexical Analysis</a:t>
            </a:r>
          </a:p>
          <a:p>
            <a:r>
              <a:rPr lang="en-GB" dirty="0"/>
              <a:t>Tagging / annotation</a:t>
            </a:r>
          </a:p>
          <a:p>
            <a:r>
              <a:rPr lang="en-GB" dirty="0"/>
              <a:t>Natural language processing</a:t>
            </a:r>
          </a:p>
          <a:p>
            <a:r>
              <a:rPr lang="en-GB" dirty="0"/>
              <a:t>Sentiment analysis</a:t>
            </a:r>
          </a:p>
          <a:p>
            <a:r>
              <a:rPr lang="en-GB" dirty="0"/>
              <a:t>Computational linguistics </a:t>
            </a:r>
          </a:p>
          <a:p>
            <a:r>
              <a:rPr lang="en-GB" dirty="0"/>
              <a:t>Topic modelling</a:t>
            </a:r>
          </a:p>
          <a:p>
            <a:r>
              <a:rPr lang="en-GB" dirty="0"/>
              <a:t>Text / Document Categorisation</a:t>
            </a:r>
          </a:p>
          <a:p>
            <a:r>
              <a:rPr lang="en-GB" dirty="0"/>
              <a:t>Concept / entity extraction</a:t>
            </a:r>
          </a:p>
          <a:p>
            <a:r>
              <a:rPr lang="en-GB" dirty="0"/>
              <a:t>…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dirty="0"/>
              <a:t>Essentially we try to turn text into data, for data mining / data analytics purposes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7C59-1210-3347-AAEE-AB6F0261AF21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372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Logical View of Documents</a:t>
            </a:r>
            <a:endParaRPr lang="en-GB" dirty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Documents in a collection are frequently represented through a set of index terms or keywords</a:t>
            </a:r>
          </a:p>
          <a:p>
            <a:pPr lvl="1"/>
            <a:r>
              <a:rPr lang="en-IE" dirty="0"/>
              <a:t>May be extracted automatically or manually</a:t>
            </a:r>
          </a:p>
          <a:p>
            <a:pPr lvl="1"/>
            <a:endParaRPr lang="en-IE" dirty="0"/>
          </a:p>
          <a:p>
            <a:r>
              <a:rPr lang="en-IE" dirty="0"/>
              <a:t>We can adopt different logical views of documents</a:t>
            </a:r>
          </a:p>
          <a:p>
            <a:pPr lvl="1"/>
            <a:r>
              <a:rPr lang="en-IE" dirty="0"/>
              <a:t>Full Text – representation of a document by its full set of words</a:t>
            </a:r>
          </a:p>
          <a:p>
            <a:pPr lvl="1"/>
            <a:r>
              <a:rPr lang="en-IE" dirty="0"/>
              <a:t>We can also reduce the number of representative keywords </a:t>
            </a:r>
          </a:p>
          <a:p>
            <a:pPr lvl="2"/>
            <a:r>
              <a:rPr lang="en-IE" dirty="0"/>
              <a:t>Eliminate </a:t>
            </a:r>
            <a:r>
              <a:rPr lang="en-IE" b="1" i="1" dirty="0" err="1"/>
              <a:t>stopwords</a:t>
            </a:r>
            <a:r>
              <a:rPr lang="en-IE" b="1" i="1" dirty="0"/>
              <a:t> </a:t>
            </a:r>
            <a:r>
              <a:rPr lang="en-IE" dirty="0"/>
              <a:t>i.e., words which occur frequently in the text of a document. Examples of </a:t>
            </a:r>
            <a:r>
              <a:rPr lang="en-IE" dirty="0" err="1"/>
              <a:t>stopwords</a:t>
            </a:r>
            <a:r>
              <a:rPr lang="en-IE" dirty="0"/>
              <a:t> are articles, prepositions, and conjunctions. </a:t>
            </a:r>
          </a:p>
          <a:p>
            <a:pPr lvl="2"/>
            <a:r>
              <a:rPr lang="en-IE" dirty="0"/>
              <a:t>Use of </a:t>
            </a:r>
            <a:r>
              <a:rPr lang="en-IE" b="1" i="1" dirty="0"/>
              <a:t>stemming </a:t>
            </a:r>
            <a:r>
              <a:rPr lang="en-IE" dirty="0"/>
              <a:t>i.e., a technique for reducing words to their grammatical roots.</a:t>
            </a:r>
          </a:p>
          <a:p>
            <a:pPr lvl="2"/>
            <a:r>
              <a:rPr lang="en-IE" dirty="0"/>
              <a:t>Identification of </a:t>
            </a:r>
            <a:r>
              <a:rPr lang="en-IE" b="1" i="1" dirty="0"/>
              <a:t>noun groups </a:t>
            </a:r>
            <a:r>
              <a:rPr lang="en-IE" dirty="0"/>
              <a:t>i.e., elimination of adjectives, adverbs, and verbs</a:t>
            </a:r>
          </a:p>
          <a:p>
            <a:pPr lvl="2"/>
            <a:r>
              <a:rPr lang="en-IE" dirty="0"/>
              <a:t>These text operations reduce the complexity of the document representation and allow moving the logical view from that of a full text to that of a set of </a:t>
            </a:r>
            <a:r>
              <a:rPr lang="en-IE" b="1" dirty="0"/>
              <a:t>index terms 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08FDF8-DBED-7F41-BA37-329AA5C35522}" type="datetime1">
              <a:rPr lang="en-IE" smtClean="0"/>
              <a:t>02/04/2018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IE"/>
              <a:t>CRoNoS MDA Spring School</a:t>
            </a:r>
            <a:endParaRPr lang="en-IE" dirty="0"/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9B15BB-C7ED-4602-9229-B0DBFCB35D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977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Logical View of Documents</a:t>
            </a:r>
            <a:endParaRPr lang="en-GB" dirty="0"/>
          </a:p>
        </p:txBody>
      </p:sp>
      <p:pic>
        <p:nvPicPr>
          <p:cNvPr id="5" name="Content Placeholder 4" descr="logical view of document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382" b="-32382"/>
          <a:stretch>
            <a:fillRect/>
          </a:stretch>
        </p:blipFill>
        <p:spPr>
          <a:xfrm>
            <a:off x="0" y="968912"/>
            <a:ext cx="9364260" cy="5484424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8C7B97-5EC3-6744-AA6C-0783AD1BF544}" type="datetime1">
              <a:rPr lang="en-IE" smtClean="0"/>
              <a:t>02/04/2018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IE"/>
              <a:t>CRoNoS MDA Spring School</a:t>
            </a:r>
            <a:endParaRPr lang="en-IE" dirty="0"/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9B15BB-C7ED-4602-9229-B0DBFCB35D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98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ord_cloud_DM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383" y="2936298"/>
            <a:ext cx="6269235" cy="334060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Bag(s) of Words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the simplest case, just a collection of key value pairs: </a:t>
            </a:r>
          </a:p>
          <a:p>
            <a:pPr lvl="1"/>
            <a:r>
              <a:rPr lang="en-GB" dirty="0"/>
              <a:t>[word : frequency of occurrences]</a:t>
            </a:r>
          </a:p>
          <a:p>
            <a:r>
              <a:rPr lang="en-GB" dirty="0"/>
              <a:t>With the exception of making pretty pictures, this is not very useful</a:t>
            </a:r>
          </a:p>
          <a:p>
            <a:pPr lvl="1"/>
            <a:r>
              <a:rPr lang="en-GB" dirty="0"/>
              <a:t>Or is it?</a:t>
            </a:r>
          </a:p>
          <a:p>
            <a:pPr lvl="1"/>
            <a:r>
              <a:rPr lang="en-GB" dirty="0"/>
              <a:t>In fact most studies use methods that build on top of this idea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5082-6689-214A-A713-23BC430F4655}" type="datetime1">
              <a:rPr lang="en-IE" smtClean="0"/>
              <a:t>02/04/2018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04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65E7F-6C34-6046-9F37-A0590D47B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05329-67C9-7B4D-96B5-C174931DB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/>
              <a:t>Slides based on Chaps 1 + 6 of K. Hwang, G. Fox, and J. </a:t>
            </a:r>
            <a:r>
              <a:rPr lang="en-US" dirty="0" err="1"/>
              <a:t>Dongarra</a:t>
            </a:r>
            <a:r>
              <a:rPr lang="en-US" dirty="0"/>
              <a:t>, Distributed and Cloud Computing: from Parallel Processing to the Internet of Things Morgan Kauffmann Publishers, 2011</a:t>
            </a:r>
            <a:br>
              <a:rPr lang="en-US" dirty="0"/>
            </a:b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1306CDB-EC32-EB48-BEA3-8A95E1A75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A87E-05E4-4E4F-A7B6-2EC9CC3C80E0}" type="datetime1">
              <a:rPr lang="en-IE" smtClean="0"/>
              <a:t>02/04/2018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AEF6F1F-3EA8-C847-87AC-1A90BC96F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2BDCE73-3D55-1940-A54F-2FE4644CB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998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611CB-2147-404C-B87B-50442D5EC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a bag of words: vectorization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A602E-CFFC-0541-88CC-9DCE2F03B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 represent each document using:</a:t>
            </a:r>
          </a:p>
          <a:p>
            <a:pPr lvl="1"/>
            <a:r>
              <a:rPr lang="en-US" dirty="0"/>
              <a:t>the words it contains, and</a:t>
            </a:r>
          </a:p>
          <a:p>
            <a:pPr lvl="1"/>
            <a:r>
              <a:rPr lang="en-US" dirty="0"/>
              <a:t>word frequency or presence (as a Boolean)</a:t>
            </a:r>
          </a:p>
          <a:p>
            <a:pPr lvl="1"/>
            <a:endParaRPr lang="en-US" dirty="0"/>
          </a:p>
          <a:p>
            <a:r>
              <a:rPr lang="en-US" dirty="0"/>
              <a:t>If we do this, our block of text becomes a describable by word frequencies, thus, our we can articulate our classification problem:</a:t>
            </a:r>
          </a:p>
          <a:p>
            <a:pPr lvl="1"/>
            <a:r>
              <a:rPr lang="en-US" dirty="0"/>
              <a:t>with independent variables that represent all words in all documents</a:t>
            </a:r>
          </a:p>
          <a:p>
            <a:pPr lvl="1"/>
            <a:r>
              <a:rPr lang="en-US" dirty="0"/>
              <a:t>each document contains 0 or more occurrences of each word</a:t>
            </a:r>
          </a:p>
          <a:p>
            <a:pPr lvl="1"/>
            <a:endParaRPr lang="en-US" dirty="0"/>
          </a:p>
          <a:p>
            <a:r>
              <a:rPr lang="en-US" dirty="0"/>
              <a:t>As such, we get a large number of predictors quite quickly, meaning typically:</a:t>
            </a:r>
          </a:p>
          <a:p>
            <a:pPr lvl="1"/>
            <a:r>
              <a:rPr lang="en-US" dirty="0"/>
              <a:t>p (no. of predictors) &gt;&gt; n (no. of observations)</a:t>
            </a:r>
          </a:p>
          <a:p>
            <a:pPr lvl="1"/>
            <a:r>
              <a:rPr lang="en-US" dirty="0"/>
              <a:t>Corresponding to a sparse matrix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3257B-CBD7-CE41-B5C7-7F7215F50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509D3-B835-6E40-BEC5-EBF83D970519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C6AA0-EA2A-244C-A965-A7369E0A7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5AF6F-D7B2-7844-9FCC-60328ACD1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176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sz="2400" dirty="0"/>
              <a:t>Vectorisation: </a:t>
            </a:r>
            <a:r>
              <a:rPr lang="en-IE" dirty="0"/>
              <a:t>Basic Concepts</a:t>
            </a:r>
            <a:endParaRPr lang="en-GB" sz="2400" dirty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Each document is represented by a set of representative keywords or index terms</a:t>
            </a:r>
          </a:p>
          <a:p>
            <a:r>
              <a:rPr lang="en-IE" dirty="0"/>
              <a:t>An index term is a word or group of consecutive words in a document</a:t>
            </a:r>
          </a:p>
          <a:p>
            <a:r>
              <a:rPr lang="en-IE" dirty="0"/>
              <a:t>A pre-selected set of index terms can be used to summarize the document contents</a:t>
            </a:r>
          </a:p>
          <a:p>
            <a:r>
              <a:rPr lang="en-IE" dirty="0"/>
              <a:t>We can assume that all words are index terms (full text representation)</a:t>
            </a:r>
          </a:p>
          <a:p>
            <a:pPr lvl="2"/>
            <a:endParaRPr lang="en-IE" sz="2400" dirty="0"/>
          </a:p>
          <a:p>
            <a:r>
              <a:rPr lang="en-IE" dirty="0"/>
              <a:t>Let,</a:t>
            </a:r>
          </a:p>
          <a:p>
            <a:pPr lvl="1"/>
            <a:r>
              <a:rPr lang="en-IE" dirty="0"/>
              <a:t>t be the number of index terms in the document collection</a:t>
            </a:r>
          </a:p>
          <a:p>
            <a:pPr lvl="1"/>
            <a:r>
              <a:rPr lang="en-IE" dirty="0"/>
              <a:t>k</a:t>
            </a:r>
            <a:r>
              <a:rPr lang="en-IE" baseline="-25000" dirty="0"/>
              <a:t>i</a:t>
            </a:r>
            <a:r>
              <a:rPr lang="en-IE" dirty="0"/>
              <a:t> be a generic index term</a:t>
            </a:r>
            <a:endParaRPr lang="en-IE" sz="2000" dirty="0"/>
          </a:p>
          <a:p>
            <a:r>
              <a:rPr lang="en-IE" dirty="0"/>
              <a:t>Then,</a:t>
            </a:r>
          </a:p>
          <a:p>
            <a:pPr lvl="1"/>
            <a:r>
              <a:rPr lang="en-IE" dirty="0"/>
              <a:t>The </a:t>
            </a:r>
            <a:r>
              <a:rPr lang="en-IE" b="1" dirty="0"/>
              <a:t>vocabulary </a:t>
            </a:r>
            <a:r>
              <a:rPr lang="en-IE" dirty="0"/>
              <a:t>V = {k1, . . . , kt} is the set of all distinct index terms in the collection</a:t>
            </a:r>
          </a:p>
          <a:p>
            <a:endParaRPr lang="en-IE" sz="2800" dirty="0"/>
          </a:p>
          <a:p>
            <a:pPr lvl="2"/>
            <a:endParaRPr lang="en-IE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B8D6A3-087D-F244-851E-31B9E4FD91B0}" type="datetime1">
              <a:rPr lang="en-IE" smtClean="0"/>
              <a:t>02/04/2018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IE"/>
              <a:t>CRoNoS MDA Spring School</a:t>
            </a:r>
            <a:endParaRPr lang="en-IE" dirty="0"/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9B15BB-C7ED-4602-9229-B0DBFCB35D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/>
          </a:p>
        </p:txBody>
      </p:sp>
      <p:pic>
        <p:nvPicPr>
          <p:cNvPr id="3" name="Picture 2" descr="IR voca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512" y="5475409"/>
            <a:ext cx="3998976" cy="719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021288"/>
            <a:ext cx="81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 err="1">
                <a:solidFill>
                  <a:srgbClr val="FFFFFF"/>
                </a:solidFill>
              </a:rPr>
              <a:t>Baeza</a:t>
            </a:r>
            <a:r>
              <a:rPr lang="en-IE" sz="1200" dirty="0">
                <a:solidFill>
                  <a:srgbClr val="FFFFFF"/>
                </a:solidFill>
              </a:rPr>
              <a:t>-Yates &amp; </a:t>
            </a:r>
            <a:r>
              <a:rPr lang="pt-BR" sz="1200" dirty="0">
                <a:solidFill>
                  <a:srgbClr val="FFFFFF"/>
                </a:solidFill>
              </a:rPr>
              <a:t>Ribeiro-Neto, Modern Information Retrieval, 2nd Edition</a:t>
            </a:r>
            <a:endParaRPr lang="en-IE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7416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sz="2400" dirty="0"/>
              <a:t>Vectorisation: </a:t>
            </a:r>
            <a:r>
              <a:rPr lang="en-IE" dirty="0"/>
              <a:t>Basic Concepts</a:t>
            </a:r>
            <a:endParaRPr lang="en-GB" sz="2400" dirty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Documents and queries can be represented by </a:t>
            </a:r>
            <a:r>
              <a:rPr lang="en-IE" b="1" dirty="0"/>
              <a:t>patterns of term co-occurrences</a:t>
            </a:r>
          </a:p>
          <a:p>
            <a:endParaRPr lang="en-IE" b="1" dirty="0"/>
          </a:p>
          <a:p>
            <a:endParaRPr lang="en-IE" b="1" dirty="0"/>
          </a:p>
          <a:p>
            <a:endParaRPr lang="en-IE" b="1" dirty="0"/>
          </a:p>
          <a:p>
            <a:endParaRPr lang="en-IE" b="1" dirty="0"/>
          </a:p>
          <a:p>
            <a:endParaRPr lang="en-IE" dirty="0"/>
          </a:p>
          <a:p>
            <a:endParaRPr lang="en-IE" dirty="0"/>
          </a:p>
          <a:p>
            <a:r>
              <a:rPr lang="en-IE" dirty="0"/>
              <a:t>We can either represent the presence of a word in a document, for example (if using models like Naïve Bayes), or occurrence frequencies</a:t>
            </a:r>
          </a:p>
          <a:p>
            <a:pPr lvl="3"/>
            <a:endParaRPr lang="en-IE" sz="2400" dirty="0"/>
          </a:p>
          <a:p>
            <a:pPr lvl="2"/>
            <a:endParaRPr lang="en-IE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1F2B8A-ECAC-3B48-A4E0-C71A70AFEB6F}" type="datetime1">
              <a:rPr lang="en-IE" smtClean="0"/>
              <a:t>02/04/2018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IE"/>
              <a:t>CRoNoS MDA Spring School</a:t>
            </a:r>
            <a:endParaRPr lang="en-IE" dirty="0"/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9B15BB-C7ED-4602-9229-B0DBFCB35D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21288"/>
            <a:ext cx="81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 err="1">
                <a:solidFill>
                  <a:srgbClr val="FFFFFF"/>
                </a:solidFill>
              </a:rPr>
              <a:t>Baeza</a:t>
            </a:r>
            <a:r>
              <a:rPr lang="en-IE" sz="1200" dirty="0">
                <a:solidFill>
                  <a:srgbClr val="FFFFFF"/>
                </a:solidFill>
              </a:rPr>
              <a:t>-Yates &amp; </a:t>
            </a:r>
            <a:r>
              <a:rPr lang="pt-BR" sz="1200" dirty="0">
                <a:solidFill>
                  <a:srgbClr val="FFFFFF"/>
                </a:solidFill>
              </a:rPr>
              <a:t>Ribeiro-Neto, Modern Information Retrieval, 2nd Edition</a:t>
            </a:r>
            <a:endParaRPr lang="en-IE" sz="12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035" y="1823385"/>
            <a:ext cx="7210620" cy="218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947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721" y="2091946"/>
            <a:ext cx="2681973" cy="1947768"/>
          </a:xfrm>
          <a:prstGeom prst="rect">
            <a:avLst/>
          </a:prstGeom>
        </p:spPr>
      </p:pic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sz="2400" dirty="0"/>
              <a:t>Vectorisation: </a:t>
            </a:r>
            <a:r>
              <a:rPr lang="en-IE" dirty="0"/>
              <a:t>Basic Concepts</a:t>
            </a:r>
            <a:endParaRPr lang="en-GB" sz="2400" dirty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The occurrence of a term k</a:t>
            </a:r>
            <a:r>
              <a:rPr lang="en-IE" baseline="-25000" dirty="0"/>
              <a:t>i</a:t>
            </a:r>
            <a:r>
              <a:rPr lang="en-IE" dirty="0"/>
              <a:t> in a document d</a:t>
            </a:r>
            <a:r>
              <a:rPr lang="en-IE" baseline="-25000" dirty="0"/>
              <a:t>j</a:t>
            </a:r>
            <a:r>
              <a:rPr lang="en-IE" dirty="0"/>
              <a:t> establishes a relation between k</a:t>
            </a:r>
            <a:r>
              <a:rPr lang="en-IE" baseline="-25000" dirty="0"/>
              <a:t>i</a:t>
            </a:r>
            <a:r>
              <a:rPr lang="en-IE" dirty="0"/>
              <a:t> and d</a:t>
            </a:r>
            <a:r>
              <a:rPr lang="en-IE" baseline="-25000" dirty="0"/>
              <a:t>j</a:t>
            </a:r>
          </a:p>
          <a:p>
            <a:r>
              <a:rPr lang="en-IE" dirty="0"/>
              <a:t>A </a:t>
            </a:r>
            <a:r>
              <a:rPr lang="en-IE" b="1" dirty="0"/>
              <a:t>term-document relation </a:t>
            </a:r>
            <a:r>
              <a:rPr lang="en-IE" dirty="0"/>
              <a:t>between </a:t>
            </a:r>
            <a:r>
              <a:rPr lang="en-IE" dirty="0" err="1"/>
              <a:t>k</a:t>
            </a:r>
            <a:r>
              <a:rPr lang="en-IE" baseline="-25000" dirty="0" err="1"/>
              <a:t>i</a:t>
            </a:r>
            <a:r>
              <a:rPr lang="en-IE" dirty="0"/>
              <a:t> and </a:t>
            </a:r>
            <a:r>
              <a:rPr lang="en-IE" dirty="0" err="1"/>
              <a:t>d</a:t>
            </a:r>
            <a:r>
              <a:rPr lang="en-IE" baseline="-25000" dirty="0" err="1"/>
              <a:t>j</a:t>
            </a:r>
            <a:r>
              <a:rPr lang="en-IE" dirty="0"/>
              <a:t> can be quantified by the frequency of the term in the document</a:t>
            </a:r>
          </a:p>
          <a:p>
            <a:r>
              <a:rPr lang="en-IE" dirty="0"/>
              <a:t>In matrix form, this can written as:</a:t>
            </a:r>
          </a:p>
          <a:p>
            <a:endParaRPr lang="en-IE" sz="2200" dirty="0"/>
          </a:p>
          <a:p>
            <a:pPr lvl="2"/>
            <a:endParaRPr lang="en-IE" sz="2200" dirty="0"/>
          </a:p>
          <a:p>
            <a:endParaRPr lang="en-IE" dirty="0"/>
          </a:p>
          <a:p>
            <a:r>
              <a:rPr lang="en-IE" dirty="0"/>
              <a:t>where each f</a:t>
            </a:r>
            <a:r>
              <a:rPr lang="en-IE" sz="1600" dirty="0"/>
              <a:t>i,j </a:t>
            </a:r>
            <a:r>
              <a:rPr lang="en-IE" dirty="0"/>
              <a:t>element stands for the frequency of </a:t>
            </a:r>
            <a:r>
              <a:rPr lang="nl-NL" dirty="0"/>
              <a:t>term k</a:t>
            </a:r>
            <a:r>
              <a:rPr lang="nl-NL" sz="1600" baseline="-25000" dirty="0"/>
              <a:t>i</a:t>
            </a:r>
            <a:r>
              <a:rPr lang="nl-NL" sz="1600" dirty="0"/>
              <a:t> </a:t>
            </a:r>
            <a:r>
              <a:rPr lang="nl-NL" dirty="0"/>
              <a:t>in document d</a:t>
            </a:r>
            <a:r>
              <a:rPr lang="nl-NL" sz="1600" baseline="-25000" dirty="0"/>
              <a:t>j</a:t>
            </a:r>
          </a:p>
          <a:p>
            <a:endParaRPr lang="nl-NL" sz="1600" baseline="-25000" dirty="0"/>
          </a:p>
          <a:p>
            <a:r>
              <a:rPr lang="en-IE" dirty="0"/>
              <a:t>The transpose document-term matrix is used in the lab such that the word frequencies are predictors for the categorical Y dependent variable – these can be very sparse</a:t>
            </a:r>
          </a:p>
          <a:p>
            <a:pPr lvl="2"/>
            <a:endParaRPr lang="en-IE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BFA84-4F47-C343-9575-FD85525C8E41}" type="datetime1">
              <a:rPr lang="en-IE" smtClean="0"/>
              <a:t>02/04/2018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IE"/>
              <a:t>CRoNoS MDA Spring School</a:t>
            </a:r>
            <a:endParaRPr lang="en-IE" dirty="0"/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9B15BB-C7ED-4602-9229-B0DBFCB35D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30869" y="6028551"/>
            <a:ext cx="81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dirty="0" err="1">
                <a:solidFill>
                  <a:srgbClr val="FFFFFF"/>
                </a:solidFill>
              </a:rPr>
              <a:t>Baeza</a:t>
            </a:r>
            <a:r>
              <a:rPr lang="en-IE" sz="1200" dirty="0">
                <a:solidFill>
                  <a:srgbClr val="FFFFFF"/>
                </a:solidFill>
              </a:rPr>
              <a:t>-Yates &amp; </a:t>
            </a:r>
            <a:r>
              <a:rPr lang="pt-BR" sz="1200" dirty="0">
                <a:solidFill>
                  <a:srgbClr val="FFFFFF"/>
                </a:solidFill>
              </a:rPr>
              <a:t>Ribeiro-Neto, Modern Information Retrieval, 2nd Edition</a:t>
            </a:r>
            <a:endParaRPr lang="en-IE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514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2B9AA-B4C0-4D40-8E6F-2C7BFF827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Vectorisation</a:t>
            </a:r>
            <a:r>
              <a:rPr lang="en-US" dirty="0"/>
              <a:t>: modelling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0DB75-78F1-4E47-A286-9F2B3EC16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extensions to this, such as the more commonly used TF-IDF</a:t>
            </a:r>
          </a:p>
          <a:p>
            <a:endParaRPr lang="en-US" dirty="0"/>
          </a:p>
          <a:p>
            <a:r>
              <a:rPr lang="en-US" dirty="0"/>
              <a:t>For the purposes of this session, however this level of preprocessing is sufficient. 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BFA601FF-6EA9-A640-B38F-DCB7CFEACF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488950"/>
              </p:ext>
            </p:extLst>
          </p:nvPr>
        </p:nvGraphicFramePr>
        <p:xfrm>
          <a:off x="1311768" y="2522482"/>
          <a:ext cx="7138549" cy="3796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DC2303-E09F-5A4C-AD42-1174ABE63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A8D0-B99F-E54E-8DE1-EA4F13C97DC8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002DDC-FC3A-8542-A4BA-D0FDB3166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681973-811E-1E4B-9394-28FAA7AB8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585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03A4D-B70F-814E-B74B-AB3BC9321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 we’re going to 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15576-3A8C-554B-9FD0-B8156064F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5000 IMDB Movie reviews that have been categorized according to their IMDB score.</a:t>
            </a:r>
          </a:p>
          <a:p>
            <a:endParaRPr lang="en-US" dirty="0"/>
          </a:p>
          <a:p>
            <a:r>
              <a:rPr lang="en-US" dirty="0"/>
              <a:t>The sentiment of the reviews is binary, meaning an IMDB rating &lt; 5 results in a sentiment score of 0 (negative), and a rating &gt;=7 has a sentiment score of 1 (positive). </a:t>
            </a:r>
          </a:p>
          <a:p>
            <a:endParaRPr lang="en-US" dirty="0"/>
          </a:p>
          <a:p>
            <a:r>
              <a:rPr lang="en-US" dirty="0"/>
              <a:t>No individual movie has more than 30 reviews.</a:t>
            </a:r>
          </a:p>
          <a:p>
            <a:endParaRPr lang="en-US" dirty="0"/>
          </a:p>
          <a:p>
            <a:r>
              <a:rPr lang="en-US" dirty="0"/>
              <a:t>A dataset like this serves an interesting purpose, h2o will not always run faster than a standard R implementation (e.g. a logistic regression + </a:t>
            </a:r>
            <a:r>
              <a:rPr lang="en-US" dirty="0" err="1"/>
              <a:t>elasticnet</a:t>
            </a:r>
            <a:r>
              <a:rPr lang="en-US" dirty="0"/>
              <a:t> </a:t>
            </a:r>
            <a:r>
              <a:rPr lang="en-US" dirty="0" err="1"/>
              <a:t>regularisation</a:t>
            </a:r>
            <a:r>
              <a:rPr lang="en-US" dirty="0"/>
              <a:t> via </a:t>
            </a:r>
            <a:r>
              <a:rPr lang="en-US" dirty="0" err="1"/>
              <a:t>glmnet</a:t>
            </a:r>
            <a:r>
              <a:rPr lang="en-US" dirty="0"/>
              <a:t>), but its </a:t>
            </a:r>
            <a:r>
              <a:rPr lang="en-US" dirty="0" err="1"/>
              <a:t>optimisation</a:t>
            </a:r>
            <a:r>
              <a:rPr lang="en-US" dirty="0"/>
              <a:t> routines can outperform a novice user quite, but at the cost of time.</a:t>
            </a:r>
          </a:p>
          <a:p>
            <a:endParaRPr lang="en-US" dirty="0"/>
          </a:p>
          <a:p>
            <a:r>
              <a:rPr lang="en-US" dirty="0"/>
              <a:t>For more advanced users, a demo of the parallelization by hand using </a:t>
            </a:r>
            <a:r>
              <a:rPr lang="en-US" dirty="0" err="1"/>
              <a:t>cv.glmnet</a:t>
            </a:r>
            <a:r>
              <a:rPr lang="en-US" dirty="0"/>
              <a:t> + a semi-manual grid search for tuning alpha is also provided.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6BE46-01C3-304D-A9B7-01608953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A7F-EFA8-C64B-A657-DDDF9E412A26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39A870-9AAF-D142-9243-3ED1E0197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2A132-D64F-DF4F-87FC-DD8A4DCA5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414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B027E-A7CB-754E-AA8C-1689617A8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V: Cloud Pricing, what it could have cost and closing thoughts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1CD66-7648-0244-A802-315054C1B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/>
              <a:t>Dr. Simon Caton</a:t>
            </a:r>
          </a:p>
        </p:txBody>
      </p:sp>
    </p:spTree>
    <p:extLst>
      <p:ext uri="{BB962C8B-B14F-4D97-AF65-F5344CB8AC3E}">
        <p14:creationId xmlns:p14="http://schemas.microsoft.com/office/powerpoint/2010/main" val="22751059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726AA-8A13-F643-82B0-5464AE42B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PAYG Cloud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D6B966-8BB8-1946-8E31-CC296593D0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1700" y="2071302"/>
            <a:ext cx="6337427" cy="314878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74966-EE1A-A245-8C4C-D7A57DD4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12E2-28F8-6547-BB1B-86175874DB73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81953A-DC8C-A842-A0B6-2D7AF308C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6463B8-631D-0F45-9EC5-DE91B0FA9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03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12127-A754-C647-914A-452B53841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NCI Open Stack VM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29985-B60E-DF42-B99A-03C95031A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NCI Open Stack VM</a:t>
            </a:r>
          </a:p>
          <a:p>
            <a:pPr lvl="1"/>
            <a:r>
              <a:rPr lang="en-US" dirty="0"/>
              <a:t>x8 vCPUs </a:t>
            </a:r>
          </a:p>
          <a:p>
            <a:pPr lvl="1"/>
            <a:r>
              <a:rPr lang="en-US" dirty="0"/>
              <a:t>16GB Ram </a:t>
            </a:r>
          </a:p>
          <a:p>
            <a:pPr lvl="1"/>
            <a:r>
              <a:rPr lang="en-US" dirty="0"/>
              <a:t>160GB HD space </a:t>
            </a:r>
          </a:p>
          <a:p>
            <a:endParaRPr lang="en-US" dirty="0"/>
          </a:p>
          <a:p>
            <a:r>
              <a:rPr lang="en-US" dirty="0"/>
              <a:t>Running for ~24 hours for this session, although it was used for much less</a:t>
            </a:r>
          </a:p>
          <a:p>
            <a:endParaRPr lang="en-US" dirty="0"/>
          </a:p>
          <a:p>
            <a:r>
              <a:rPr lang="en-US" dirty="0"/>
              <a:t>Corresponds to an AWS </a:t>
            </a:r>
            <a:r>
              <a:rPr lang="en-IE" dirty="0"/>
              <a:t>t2.2xlarge instance:</a:t>
            </a:r>
          </a:p>
          <a:p>
            <a:pPr lvl="1"/>
            <a:r>
              <a:rPr lang="en-IE" dirty="0"/>
              <a:t>x8 vCPU</a:t>
            </a:r>
          </a:p>
          <a:p>
            <a:pPr lvl="1"/>
            <a:r>
              <a:rPr lang="en-IE" dirty="0"/>
              <a:t>32GB Ram</a:t>
            </a:r>
          </a:p>
          <a:p>
            <a:pPr lvl="1"/>
            <a:r>
              <a:rPr lang="en-IE" dirty="0"/>
              <a:t>Storage is PAYG but relatively inexpensive</a:t>
            </a:r>
          </a:p>
          <a:p>
            <a:pPr lvl="1"/>
            <a:r>
              <a:rPr lang="en-IE" dirty="0"/>
              <a:t>About US$0.3712 per Hour or US$9 (per day) or about US$2.50 for 7 hours</a:t>
            </a:r>
          </a:p>
          <a:p>
            <a:pPr lvl="1"/>
            <a:r>
              <a:rPr lang="en-US" dirty="0"/>
              <a:t>So even if you scaled up the cluster to 10 times it’s size (80 vCPUs) your US$100 would still give you about 1 day of wall clock compute time.</a:t>
            </a:r>
          </a:p>
          <a:p>
            <a:endParaRPr lang="en-I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36BF4-F747-CC4E-9646-C7C84BDAC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0F83-20D0-C040-9203-67D57F44DF64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BFAAD-7585-0E4C-B6DA-46399FF36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128DB-8F28-EF48-B68D-2E092C4DB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481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41C62-C02A-364E-9B05-CAD4C6F0E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2AAE5-0119-CF41-A006-325C03E96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may look cheap, and in some ways it is vs. new laptop</a:t>
            </a:r>
          </a:p>
          <a:p>
            <a:endParaRPr lang="en-US" dirty="0"/>
          </a:p>
          <a:p>
            <a:r>
              <a:rPr lang="en-US" dirty="0"/>
              <a:t>If your institution is a member of AWS Educate you can get a certain amount of free credit</a:t>
            </a:r>
          </a:p>
          <a:p>
            <a:pPr lvl="1"/>
            <a:r>
              <a:rPr lang="en-US" dirty="0"/>
              <a:t>Typically US$100 -- which is sufficient for a small paper</a:t>
            </a:r>
          </a:p>
          <a:p>
            <a:pPr lvl="1"/>
            <a:r>
              <a:rPr lang="en-US" dirty="0"/>
              <a:t>100€  = ~11 days of time for an instance like the one we used (but faster)</a:t>
            </a:r>
          </a:p>
          <a:p>
            <a:pPr lvl="1"/>
            <a:endParaRPr lang="en-US" dirty="0"/>
          </a:p>
          <a:p>
            <a:r>
              <a:rPr lang="en-US" dirty="0"/>
              <a:t>Note that the resources offered by the public cloud providers are:</a:t>
            </a:r>
          </a:p>
          <a:p>
            <a:pPr lvl="1"/>
            <a:r>
              <a:rPr lang="en-US" dirty="0"/>
              <a:t>Usually much better than yours</a:t>
            </a:r>
          </a:p>
          <a:p>
            <a:pPr lvl="1"/>
            <a:r>
              <a:rPr lang="en-US" dirty="0"/>
              <a:t>Updated more regularly</a:t>
            </a:r>
          </a:p>
          <a:p>
            <a:pPr lvl="1"/>
            <a:r>
              <a:rPr lang="en-US" dirty="0" err="1"/>
              <a:t>Optimised</a:t>
            </a:r>
            <a:r>
              <a:rPr lang="en-US" dirty="0"/>
              <a:t> for performance</a:t>
            </a:r>
          </a:p>
          <a:p>
            <a:pPr lvl="1"/>
            <a:r>
              <a:rPr lang="en-US" dirty="0"/>
              <a:t>Linked via low latency networks</a:t>
            </a:r>
          </a:p>
          <a:p>
            <a:pPr lvl="1"/>
            <a:r>
              <a:rPr lang="en-US" dirty="0"/>
              <a:t>Charged at the per hour or per second </a:t>
            </a:r>
          </a:p>
          <a:p>
            <a:pPr lvl="1"/>
            <a:endParaRPr lang="en-US" dirty="0"/>
          </a:p>
          <a:p>
            <a:r>
              <a:rPr lang="en-US" dirty="0"/>
              <a:t>However, be careful costs can rise dramatically, if you don’t manage your resources (i.e. switch them off when not in use).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346D2-C2B2-8447-9712-1D5742B62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1486F-DF45-EA46-AE99-EA26B9AC37C1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37E41-24F2-7F42-8209-3F3A1D31A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EB45A-4606-A346-8F4C-60F682F68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3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2" name="Title 1">
            <a:extLst>
              <a:ext uri="{FF2B5EF4-FFF2-40B4-BE49-F238E27FC236}">
                <a16:creationId xmlns:a16="http://schemas.microsoft.com/office/drawing/2014/main" id="{63541673-AADA-5C4D-98A3-57CA749C6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121840" tIns="60920" rIns="121840" bIns="60920" anchor="ctr"/>
          <a:lstStyle/>
          <a:p>
            <a:pPr eaLnBrk="1" hangingPunct="1"/>
            <a:r>
              <a:rPr lang="en-US" altLang="en-US" sz="4300"/>
              <a:t>The Cloud </a:t>
            </a:r>
          </a:p>
        </p:txBody>
      </p:sp>
      <p:sp>
        <p:nvSpPr>
          <p:cNvPr id="1152003" name="Content Placeholder 4">
            <a:extLst>
              <a:ext uri="{FF2B5EF4-FFF2-40B4-BE49-F238E27FC236}">
                <a16:creationId xmlns:a16="http://schemas.microsoft.com/office/drawing/2014/main" id="{575DFE55-D193-FA4F-810E-2677FC285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113" y="1198563"/>
            <a:ext cx="5722453" cy="4894262"/>
          </a:xfrm>
        </p:spPr>
        <p:txBody>
          <a:bodyPr lIns="121840" tIns="60920" rIns="121840" bIns="60920">
            <a:normAutofit fontScale="92500" lnSpcReduction="10000"/>
          </a:bodyPr>
          <a:lstStyle/>
          <a:p>
            <a:pPr marL="376238" indent="-376238" defTabSz="1217613" eaLnBrk="1" hangingPunct="1"/>
            <a:r>
              <a:rPr lang="en-US" altLang="en-US" sz="2400" b="1" dirty="0"/>
              <a:t>Historical roots in today</a:t>
            </a:r>
            <a:r>
              <a:rPr lang="ja-JP" altLang="en-US" sz="2400" b="1"/>
              <a:t>’</a:t>
            </a:r>
            <a:r>
              <a:rPr lang="en-US" altLang="ja-JP" sz="2400" b="1" dirty="0"/>
              <a:t>s </a:t>
            </a:r>
            <a:br>
              <a:rPr lang="en-US" altLang="ja-JP" sz="2400" b="1" dirty="0"/>
            </a:br>
            <a:r>
              <a:rPr lang="en-US" altLang="ja-JP" sz="2400" b="1" dirty="0"/>
              <a:t>Internet apps</a:t>
            </a:r>
          </a:p>
          <a:p>
            <a:pPr marL="1095375" lvl="2" indent="-301625" defTabSz="1217613" eaLnBrk="1" hangingPunct="1"/>
            <a:r>
              <a:rPr lang="en-US" altLang="en-US" b="1" dirty="0"/>
              <a:t>Search, email, social networks</a:t>
            </a:r>
          </a:p>
          <a:p>
            <a:pPr marL="1095375" lvl="2" indent="-301625" defTabSz="1217613" eaLnBrk="1" hangingPunct="1"/>
            <a:r>
              <a:rPr lang="en-US" altLang="en-US" b="1" dirty="0"/>
              <a:t>File storage (Live Mesh, Mobile</a:t>
            </a:r>
            <a:br>
              <a:rPr lang="en-US" altLang="en-US" b="1" dirty="0"/>
            </a:br>
            <a:r>
              <a:rPr lang="en-US" altLang="en-US" b="1" dirty="0"/>
              <a:t>Me, Flicker, …)</a:t>
            </a:r>
          </a:p>
          <a:p>
            <a:pPr marL="376238" indent="-376238" defTabSz="1217613" eaLnBrk="1" hangingPunct="1"/>
            <a:r>
              <a:rPr lang="en-US" altLang="en-US" sz="2400" b="1" dirty="0"/>
              <a:t>A cloud infrastructure provides a framework to manage scalable, reliable, on-demand access to applications</a:t>
            </a:r>
          </a:p>
          <a:p>
            <a:pPr marL="376238" indent="-376238" defTabSz="1217613" eaLnBrk="1" hangingPunct="1"/>
            <a:r>
              <a:rPr lang="en-US" altLang="en-US" sz="2400" b="1" dirty="0"/>
              <a:t>A cloud is the </a:t>
            </a:r>
            <a:r>
              <a:rPr lang="ja-JP" altLang="en-US" sz="2400" b="1"/>
              <a:t>“</a:t>
            </a:r>
            <a:r>
              <a:rPr lang="en-US" altLang="ja-JP" sz="2400" b="1" dirty="0"/>
              <a:t>invisible</a:t>
            </a:r>
            <a:r>
              <a:rPr lang="ja-JP" altLang="en-US" sz="2400" b="1"/>
              <a:t>”</a:t>
            </a:r>
            <a:r>
              <a:rPr lang="en-US" altLang="ja-JP" sz="2400" b="1" dirty="0"/>
              <a:t> backend to many of our mobile applications</a:t>
            </a:r>
          </a:p>
          <a:p>
            <a:pPr marL="376238" indent="-376238" defTabSz="1217613" eaLnBrk="1" hangingPunct="1"/>
            <a:r>
              <a:rPr lang="en-US" altLang="en-US" sz="2400" b="1" dirty="0"/>
              <a:t>A model of computation and data storage based on </a:t>
            </a:r>
            <a:r>
              <a:rPr lang="ja-JP" altLang="en-US" sz="2400" b="1"/>
              <a:t>“</a:t>
            </a:r>
            <a:r>
              <a:rPr lang="en-US" altLang="ja-JP" sz="2400" b="1" dirty="0"/>
              <a:t>pay as you go</a:t>
            </a:r>
            <a:r>
              <a:rPr lang="ja-JP" altLang="en-US" sz="2400" b="1"/>
              <a:t>”</a:t>
            </a:r>
            <a:r>
              <a:rPr lang="en-US" altLang="ja-JP" sz="2400" b="1" dirty="0"/>
              <a:t> access to </a:t>
            </a:r>
            <a:r>
              <a:rPr lang="ja-JP" altLang="en-US" sz="2400" b="1"/>
              <a:t>“</a:t>
            </a:r>
            <a:r>
              <a:rPr lang="en-US" altLang="ja-JP" sz="2400" b="1" dirty="0"/>
              <a:t>unlimited</a:t>
            </a:r>
            <a:r>
              <a:rPr lang="ja-JP" altLang="en-US" sz="2400" b="1"/>
              <a:t>”</a:t>
            </a:r>
            <a:r>
              <a:rPr lang="en-US" altLang="ja-JP" sz="2400" b="1" dirty="0"/>
              <a:t> remote data center capabilities</a:t>
            </a:r>
            <a:endParaRPr lang="en-US" altLang="en-US" sz="2400" b="1" dirty="0"/>
          </a:p>
        </p:txBody>
      </p:sp>
      <p:pic>
        <p:nvPicPr>
          <p:cNvPr id="9" name="Picture 8" descr="datacenter1.JPG">
            <a:extLst>
              <a:ext uri="{FF2B5EF4-FFF2-40B4-BE49-F238E27FC236}">
                <a16:creationId xmlns:a16="http://schemas.microsoft.com/office/drawing/2014/main" id="{13A7A412-3A6E-0D48-A0BB-7C0EFCE5FED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4566" y="2063615"/>
            <a:ext cx="2883259" cy="3153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 Box 10">
            <a:extLst>
              <a:ext uri="{FF2B5EF4-FFF2-40B4-BE49-F238E27FC236}">
                <a16:creationId xmlns:a16="http://schemas.microsoft.com/office/drawing/2014/main" id="{4AF3CFAB-4650-1C4D-A635-7573C68AD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2675" y="6451600"/>
            <a:ext cx="40227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000"/>
              <a:t>Copyright © 2012, Elsevier Inc. All rights reserved.</a:t>
            </a:r>
            <a:endParaRPr lang="en-US" altLang="en-U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Date Placeholder 8">
            <a:extLst>
              <a:ext uri="{FF2B5EF4-FFF2-40B4-BE49-F238E27FC236}">
                <a16:creationId xmlns:a16="http://schemas.microsoft.com/office/drawing/2014/main" id="{99987A82-B16E-854D-9917-C2040D7655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fld id="{D7944482-F0A6-F145-85E7-A0834FDCA0EE}" type="datetime1">
              <a:rPr lang="en-IE" smtClean="0"/>
              <a:t>02/04/2018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040BE43-0B26-084A-8BEF-96BA9876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97071" y="6356350"/>
            <a:ext cx="3581965" cy="365125"/>
          </a:xfrm>
        </p:spPr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8B0BFEF-7077-8448-A786-A8A7AB72B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D7D2821-7554-5B44-BF60-F8D166F48DA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6200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D8374-EED8-814C-AAB8-264822656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 – what’s not included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0B52F-E1AD-994D-B23B-8EB3166E9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forget, however the time to build and deploy you cluster</a:t>
            </a:r>
          </a:p>
          <a:p>
            <a:endParaRPr lang="en-US" dirty="0"/>
          </a:p>
          <a:p>
            <a:r>
              <a:rPr lang="en-US" dirty="0"/>
              <a:t>From scratch and if you know what you’re doing, this will take about 20-25 mins (for 30 VMs incl. networking)</a:t>
            </a:r>
          </a:p>
          <a:p>
            <a:pPr lvl="1"/>
            <a:r>
              <a:rPr lang="en-US" dirty="0"/>
              <a:t>Add 15-20 mins to install Hadoop + Spark underneath as well</a:t>
            </a:r>
          </a:p>
          <a:p>
            <a:pPr lvl="1"/>
            <a:endParaRPr lang="en-US" dirty="0"/>
          </a:p>
          <a:p>
            <a:r>
              <a:rPr lang="en-US" dirty="0"/>
              <a:t>However, many cloud providers have a “market place” of preconfigured VMs waiting for you to spin up. </a:t>
            </a:r>
          </a:p>
          <a:p>
            <a:pPr lvl="1"/>
            <a:r>
              <a:rPr lang="en-US" dirty="0"/>
              <a:t>Amazon, alone has in excess of 11000.</a:t>
            </a:r>
          </a:p>
          <a:p>
            <a:pPr lvl="1"/>
            <a:r>
              <a:rPr lang="en-US" dirty="0"/>
              <a:t>OpenStack also has a range of VM templates</a:t>
            </a:r>
          </a:p>
          <a:p>
            <a:pPr lvl="1"/>
            <a:r>
              <a:rPr lang="en-US" dirty="0"/>
              <a:t>You can also just make your own, take a snapshot and clone it as needed</a:t>
            </a:r>
          </a:p>
          <a:p>
            <a:endParaRPr lang="en-US" dirty="0"/>
          </a:p>
          <a:p>
            <a:r>
              <a:rPr lang="en-US" dirty="0"/>
              <a:t>Also, in a cloud environment, you can suspend your cluster to use it only when needed.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4B534-607A-D64A-AFF8-14B257862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BBAFC-71D1-0F4F-81EE-ABA8D4E285D2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15B84-10AF-404B-AE2B-D7C520A13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FCF17-C57F-5C4B-A89B-87D8A423D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640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A256-F3D3-8441-8304-E1E4ABFC4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Multi-core vs. virtual cluster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9D3F4-355D-1F4F-9A76-3C19ECF46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When we start to talk about the options of the last lab:</a:t>
            </a:r>
          </a:p>
          <a:p>
            <a:pPr lvl="1"/>
            <a:r>
              <a:rPr lang="en-US" dirty="0" err="1"/>
              <a:t>glmnet</a:t>
            </a:r>
            <a:r>
              <a:rPr lang="en-US" dirty="0"/>
              <a:t> + </a:t>
            </a:r>
            <a:r>
              <a:rPr lang="en-US" dirty="0" err="1"/>
              <a:t>doMC</a:t>
            </a:r>
            <a:r>
              <a:rPr lang="en-US" dirty="0"/>
              <a:t> was great – it was faster, and in many ways also better</a:t>
            </a:r>
          </a:p>
          <a:p>
            <a:pPr lvl="1"/>
            <a:r>
              <a:rPr lang="en-US" dirty="0"/>
              <a:t>h2o was slower and almost as good</a:t>
            </a:r>
          </a:p>
          <a:p>
            <a:pPr lvl="1"/>
            <a:endParaRPr lang="en-US" dirty="0"/>
          </a:p>
          <a:p>
            <a:r>
              <a:rPr lang="en-US" dirty="0" err="1"/>
              <a:t>doMC</a:t>
            </a:r>
            <a:r>
              <a:rPr lang="en-US" dirty="0"/>
              <a:t> is limited by the number of cores on an individual machine; </a:t>
            </a:r>
          </a:p>
          <a:p>
            <a:r>
              <a:rPr lang="en-US" dirty="0"/>
              <a:t>h2o is not – it is limited only by the size of your virtual cluster and/or your willingness to pay for resources</a:t>
            </a:r>
          </a:p>
          <a:p>
            <a:endParaRPr lang="en-US" dirty="0"/>
          </a:p>
          <a:p>
            <a:r>
              <a:rPr lang="en-US" dirty="0"/>
              <a:t>So far, Cloud pricing has been relatively transparent, but you need to consider </a:t>
            </a:r>
          </a:p>
          <a:p>
            <a:pPr lvl="1"/>
            <a:r>
              <a:rPr lang="en-US" dirty="0"/>
              <a:t>different types of prices (reserved instances, vs. spot instances vs. on-demand) – the more flexible you are, the cheaper it can get</a:t>
            </a:r>
          </a:p>
          <a:p>
            <a:pPr lvl="1"/>
            <a:r>
              <a:rPr lang="en-US" dirty="0"/>
              <a:t>different availability zones (VMs in the US are not priced the same as in Europe)</a:t>
            </a:r>
          </a:p>
          <a:p>
            <a:pPr lvl="1"/>
            <a:r>
              <a:rPr lang="en-US" dirty="0"/>
              <a:t>different cluster configurations (a large number of cheap VMs networked together may be cheaper and not much slower than a smaller number of bigger VMs)</a:t>
            </a:r>
          </a:p>
          <a:p>
            <a:pPr lvl="1"/>
            <a:r>
              <a:rPr lang="en-US" dirty="0"/>
              <a:t>Making these kinds of decisions is not that easy – in fact making decisions like these has been the subject of many PhDs; there are even simulators!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012C2-F42C-EC4D-8FB1-F3873BAC4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89268-CA12-BF43-9B9C-EC01FB16FD86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DE17E-529C-4746-B389-5890B4536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C524B-DFC2-3547-A661-4ABB8053E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63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A1B5D-C568-EF45-AB6A-566929C03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Private Clouds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579F9-94E6-E841-AFCF-9295523E2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Most Universities have a private Cloud of some sort – Open Stack is NCI’s private cloud. With around:</a:t>
            </a:r>
          </a:p>
          <a:p>
            <a:pPr lvl="1"/>
            <a:r>
              <a:rPr lang="en-US" dirty="0"/>
              <a:t>1600 cores (2000 if over provisioned)</a:t>
            </a:r>
          </a:p>
          <a:p>
            <a:pPr lvl="1"/>
            <a:r>
              <a:rPr lang="en-US" dirty="0"/>
              <a:t>2TB of RAM</a:t>
            </a:r>
          </a:p>
          <a:p>
            <a:endParaRPr lang="en-US" dirty="0"/>
          </a:p>
          <a:p>
            <a:r>
              <a:rPr lang="en-US" dirty="0"/>
              <a:t>Typically these are not full to capacity – if you are opportunistic you can get very large clusters accessible through a browser </a:t>
            </a:r>
          </a:p>
          <a:p>
            <a:endParaRPr lang="en-US" dirty="0"/>
          </a:p>
          <a:p>
            <a:r>
              <a:rPr lang="en-US" dirty="0"/>
              <a:t>For this session alone, we had 240 cores, and 480GB of ram, which is huge. </a:t>
            </a:r>
          </a:p>
          <a:p>
            <a:endParaRPr lang="en-US" dirty="0"/>
          </a:p>
          <a:p>
            <a:r>
              <a:rPr lang="en-US" dirty="0"/>
              <a:t>Had these all been networked together into one cluster, h2o’s wall clock times would have been tiny for our text categorization exercise.</a:t>
            </a:r>
          </a:p>
          <a:p>
            <a:endParaRPr lang="en-US" dirty="0"/>
          </a:p>
          <a:p>
            <a:r>
              <a:rPr lang="en-US" dirty="0"/>
              <a:t>Similarly, install Spark underneath as well, and it could be faster still.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D7018-58BD-E948-B360-B9AAF1DE9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D72B-9AFA-B548-93AB-A8350FAEB517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9C961-8D90-8843-8D50-8033755F6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34F44-9F5C-1B45-A65D-DEAB9C9EF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102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56776-1DFD-CA4E-AE17-223BE142B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B3380F-59DF-6347-8098-09FA6173F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Parallelization approaches make optimizing tuning parameters quite easy, </a:t>
            </a:r>
          </a:p>
          <a:p>
            <a:pPr lvl="1"/>
            <a:r>
              <a:rPr lang="en-US" dirty="0"/>
              <a:t>Sometimes they are much faster, e.g. PCA Lab 1 + 2 / RF Lab 2</a:t>
            </a:r>
          </a:p>
          <a:p>
            <a:pPr lvl="1"/>
            <a:r>
              <a:rPr lang="en-US" dirty="0"/>
              <a:t>Sometimes they are slower, e.g. Logit + elastic net on a sparse matrix Lab 3</a:t>
            </a:r>
          </a:p>
          <a:p>
            <a:pPr lvl="1"/>
            <a:r>
              <a:rPr lang="en-US" dirty="0"/>
              <a:t>You need to be aware of whether your use case is appropriate</a:t>
            </a:r>
          </a:p>
          <a:p>
            <a:endParaRPr lang="en-US" dirty="0"/>
          </a:p>
          <a:p>
            <a:r>
              <a:rPr lang="en-US" dirty="0"/>
              <a:t>Using cloud resources can have several benefits:</a:t>
            </a:r>
          </a:p>
          <a:p>
            <a:pPr lvl="1"/>
            <a:r>
              <a:rPr lang="en-US" dirty="0"/>
              <a:t>No upfront costs – you don’t have to buy the hardware</a:t>
            </a:r>
          </a:p>
          <a:p>
            <a:pPr lvl="1"/>
            <a:r>
              <a:rPr lang="en-US" dirty="0"/>
              <a:t>PAYG: pay for what you use in public clouds</a:t>
            </a:r>
          </a:p>
          <a:p>
            <a:pPr lvl="1"/>
            <a:r>
              <a:rPr lang="en-US" dirty="0"/>
              <a:t>You may have Cloud resources already at your institution</a:t>
            </a:r>
          </a:p>
          <a:p>
            <a:pPr lvl="1"/>
            <a:r>
              <a:rPr lang="en-US" dirty="0"/>
              <a:t>You can build up clusters much more powerful than your machine quite quickly</a:t>
            </a:r>
          </a:p>
          <a:p>
            <a:pPr lvl="1"/>
            <a:endParaRPr lang="en-US" dirty="0"/>
          </a:p>
          <a:p>
            <a:r>
              <a:rPr lang="en-US" dirty="0"/>
              <a:t>But, you need to know what you are doing!</a:t>
            </a:r>
          </a:p>
          <a:p>
            <a:pPr lvl="1"/>
            <a:r>
              <a:rPr lang="en-US" dirty="0"/>
              <a:t>Costs get high if you don’t pay attention – to make an account you provide </a:t>
            </a:r>
            <a:r>
              <a:rPr lang="en-US" b="1" u="sng" dirty="0"/>
              <a:t>YOUR</a:t>
            </a:r>
            <a:r>
              <a:rPr lang="en-US" dirty="0"/>
              <a:t> credit card details</a:t>
            </a:r>
          </a:p>
          <a:p>
            <a:pPr lvl="1"/>
            <a:r>
              <a:rPr lang="en-US" dirty="0"/>
              <a:t>You need to be somewhat familiar with bare bones operating system instances, and have at least some knowledge of </a:t>
            </a:r>
            <a:r>
              <a:rPr lang="en-US" dirty="0" err="1"/>
              <a:t>ssh</a:t>
            </a:r>
            <a:r>
              <a:rPr lang="en-US" dirty="0"/>
              <a:t> and basic networking or you need to find a prebuilt VM or cluster to use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5AF44-9E23-1945-A7DB-5981FBEB3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A7F-EFA8-C64B-A657-DDDF9E412A26}" type="datetime1">
              <a:rPr lang="en-IE" smtClean="0"/>
              <a:t>02/04/2018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BFCAC-ABF9-034D-86F0-8C1506C0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85CB8-E64E-094A-9D98-4876D4E55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01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FC8BA-D39D-594F-A2B4-879EB0564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Concept of Internet Clouds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E27ABD94-D9B1-084E-B86F-2A653D33F93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4" r="11340" b="33844"/>
          <a:stretch>
            <a:fillRect/>
          </a:stretch>
        </p:blipFill>
        <p:spPr bwMode="auto">
          <a:xfrm>
            <a:off x="434485" y="2050401"/>
            <a:ext cx="8271854" cy="319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C45F1-C7A4-A14A-B39B-B3D7D2604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4D67D-8E11-FC4E-89B4-455B3B6BD190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BA12F-12FA-104D-9E18-5B669D73A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1437B-1627-3F48-ABC1-11A85557A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68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D1E2C-39BA-394A-9675-5A8EDB018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Virtualisation</a:t>
            </a:r>
            <a:r>
              <a:rPr lang="en-US" dirty="0"/>
              <a:t>: building machines on machines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C8E193A-5D06-0C48-90B4-020A343E3C9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92" y="1797050"/>
            <a:ext cx="2933003" cy="4329113"/>
          </a:xfr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2E3A535-0357-2F46-B7BF-9879A2EEF5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Why this is important:</a:t>
            </a:r>
          </a:p>
          <a:p>
            <a:r>
              <a:rPr lang="en-US" dirty="0"/>
              <a:t>We compartmentalize computational resources – they are independent of each other</a:t>
            </a:r>
          </a:p>
          <a:p>
            <a:r>
              <a:rPr lang="en-US" dirty="0"/>
              <a:t>We can build individual machines that appear to be regular machines, but customized to our needs</a:t>
            </a:r>
          </a:p>
          <a:p>
            <a:r>
              <a:rPr lang="en-US" dirty="0"/>
              <a:t>The machines exist for only as long as we need them</a:t>
            </a:r>
          </a:p>
          <a:p>
            <a:r>
              <a:rPr lang="en-US" dirty="0"/>
              <a:t>We don’t need to own the machines, only pay for the time we use them</a:t>
            </a:r>
          </a:p>
        </p:txBody>
      </p:sp>
      <p:sp>
        <p:nvSpPr>
          <p:cNvPr id="8" name="Text Box 12">
            <a:extLst>
              <a:ext uri="{FF2B5EF4-FFF2-40B4-BE49-F238E27FC236}">
                <a16:creationId xmlns:a16="http://schemas.microsoft.com/office/drawing/2014/main" id="{2431D703-BEB2-F44B-A904-A06367DB4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284" y="6126163"/>
            <a:ext cx="2197100" cy="2746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dirty="0">
                <a:solidFill>
                  <a:schemeClr val="bg1"/>
                </a:solidFill>
              </a:rPr>
              <a:t>(Courtesy of VMWare, 2010)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2951B9C-CB5E-9C4D-A01C-3CB3E5C5A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A237C-7806-5846-91CA-10FCB0F90E63}" type="datetime1">
              <a:rPr lang="en-IE" smtClean="0"/>
              <a:t>02/04/2018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A6B1E33-F27C-7F41-94EA-85533B654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D232C6B-BE6E-1849-BD30-F92E2863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94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00C1978-7ADD-6948-B9BD-DAF2E5F0E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Clusters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0DF7F275-3A6F-7A4E-A72A-758FAED9BCB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64" y="1146075"/>
            <a:ext cx="8637298" cy="499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E51DB70-F38F-5241-866E-5E73B08B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4FCD-10D8-D24C-9351-405EDCC44D1F}" type="datetime1">
              <a:rPr lang="en-IE" smtClean="0"/>
              <a:t>02/04/2018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2D886C3-85BB-684B-A01F-04AC25A44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EE809BC-F248-6946-95F0-A99465B70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A4EC4-D478-7841-8967-6F09F8060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C128097-0775-F54B-9EF9-D7A3D99626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6" y="1204185"/>
            <a:ext cx="8493755" cy="500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4115C7-A650-2241-AE07-9096B98CA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D7F2-FEB0-BB41-9025-7C185DCDC719}" type="datetime1">
              <a:rPr lang="en-IE" smtClean="0"/>
              <a:t>02/04/2018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43DE5-0275-EF44-B882-1FFE060FA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CRoNoS MDA Spring School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5A53F-BE1F-3C43-9DA2-7BE1F9354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D2821-7554-5B44-BF60-F8D166F48DA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04749"/>
      </p:ext>
    </p:extLst>
  </p:cSld>
  <p:clrMapOvr>
    <a:masterClrMapping/>
  </p:clrMapOvr>
</p:sld>
</file>

<file path=ppt/theme/theme1.xml><?xml version="1.0" encoding="utf-8"?>
<a:theme xmlns:a="http://schemas.openxmlformats.org/drawingml/2006/main" name="KIT_master_ppt2007_d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2355</TotalTime>
  <Words>3780</Words>
  <Application>Microsoft Macintosh PowerPoint</Application>
  <PresentationFormat>On-screen Show (4:3)</PresentationFormat>
  <Paragraphs>583</Paragraphs>
  <Slides>53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ＭＳ Ｐゴシック</vt:lpstr>
      <vt:lpstr>Arial</vt:lpstr>
      <vt:lpstr>Calibri</vt:lpstr>
      <vt:lpstr>Wingdings</vt:lpstr>
      <vt:lpstr>KIT_master_ppt2007_de</vt:lpstr>
      <vt:lpstr>Equation</vt:lpstr>
      <vt:lpstr>Parallelisation of R with h2o</vt:lpstr>
      <vt:lpstr>Session Overview</vt:lpstr>
      <vt:lpstr>Cloud Computing 101</vt:lpstr>
      <vt:lpstr>PowerPoint Presentation</vt:lpstr>
      <vt:lpstr>The Cloud </vt:lpstr>
      <vt:lpstr>Basic Concept of Internet Clouds</vt:lpstr>
      <vt:lpstr>Virtualisation: building machines on machines</vt:lpstr>
      <vt:lpstr>Virtual Clusters</vt:lpstr>
      <vt:lpstr>PowerPoint Presentation</vt:lpstr>
      <vt:lpstr>PowerPoint Presentation</vt:lpstr>
      <vt:lpstr>Overview</vt:lpstr>
      <vt:lpstr>Provisioning 30x 8CPU machines…</vt:lpstr>
      <vt:lpstr>A establishing an R Session via a browser</vt:lpstr>
      <vt:lpstr>Security and Trust Concerns in Clouds</vt:lpstr>
      <vt:lpstr>A (brief) Intro to h2o</vt:lpstr>
      <vt:lpstr>PowerPoint Presentation</vt:lpstr>
      <vt:lpstr>An introduction to h2o</vt:lpstr>
      <vt:lpstr>But</vt:lpstr>
      <vt:lpstr>Learning Objectives of the Session</vt:lpstr>
      <vt:lpstr>More info?</vt:lpstr>
      <vt:lpstr>Session III: Random Forest (Recap)</vt:lpstr>
      <vt:lpstr>Decision Tree Example</vt:lpstr>
      <vt:lpstr>Appropriate Use Cases</vt:lpstr>
      <vt:lpstr>“Best” attribute</vt:lpstr>
      <vt:lpstr>“Best” attribute</vt:lpstr>
      <vt:lpstr>Moving beyond just information gain</vt:lpstr>
      <vt:lpstr>Gain Ratio</vt:lpstr>
      <vt:lpstr>Avoiding over fitting</vt:lpstr>
      <vt:lpstr>Random Forests</vt:lpstr>
      <vt:lpstr>Pros and Cons of a Random Forest</vt:lpstr>
      <vt:lpstr>Dataset we will explore</vt:lpstr>
      <vt:lpstr>Session IV: Intro to text mining</vt:lpstr>
      <vt:lpstr>Aims</vt:lpstr>
      <vt:lpstr>Basic Process</vt:lpstr>
      <vt:lpstr>Cleaning and feature extraction</vt:lpstr>
      <vt:lpstr>Text Analysis / Analyses</vt:lpstr>
      <vt:lpstr>Logical View of Documents</vt:lpstr>
      <vt:lpstr>Logical View of Documents</vt:lpstr>
      <vt:lpstr>Bag(s) of Words</vt:lpstr>
      <vt:lpstr>Extending a bag of words: vectorization</vt:lpstr>
      <vt:lpstr>Vectorisation: Basic Concepts</vt:lpstr>
      <vt:lpstr>Vectorisation: Basic Concepts</vt:lpstr>
      <vt:lpstr>Vectorisation: Basic Concepts</vt:lpstr>
      <vt:lpstr>Vectorisation: modelling</vt:lpstr>
      <vt:lpstr>Dataset we’re going to use</vt:lpstr>
      <vt:lpstr>Session V: Cloud Pricing, what it could have cost and closing thoughts</vt:lpstr>
      <vt:lpstr>PAYG Cloud</vt:lpstr>
      <vt:lpstr>The NCI Open Stack VM Details</vt:lpstr>
      <vt:lpstr>Pricing</vt:lpstr>
      <vt:lpstr>Pricing – what’s not included</vt:lpstr>
      <vt:lpstr>Multi-core vs. virtual cluster</vt:lpstr>
      <vt:lpstr>Private Clouds </vt:lpstr>
      <vt:lpstr>Concluding Remarks</vt:lpstr>
    </vt:vector>
  </TitlesOfParts>
  <Company>KIT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Caton</dc:creator>
  <cp:lastModifiedBy>Simon Caton</cp:lastModifiedBy>
  <cp:revision>62</cp:revision>
  <dcterms:created xsi:type="dcterms:W3CDTF">2014-09-15T09:05:41Z</dcterms:created>
  <dcterms:modified xsi:type="dcterms:W3CDTF">2018-04-02T17:40:10Z</dcterms:modified>
</cp:coreProperties>
</file>